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83" r:id="rId3"/>
    <p:sldId id="258" r:id="rId4"/>
    <p:sldId id="281" r:id="rId5"/>
    <p:sldId id="262" r:id="rId6"/>
    <p:sldId id="263" r:id="rId7"/>
    <p:sldId id="264" r:id="rId8"/>
    <p:sldId id="282" r:id="rId9"/>
    <p:sldId id="279" r:id="rId10"/>
    <p:sldId id="280" r:id="rId11"/>
    <p:sldId id="285" r:id="rId12"/>
    <p:sldId id="286" r:id="rId13"/>
    <p:sldId id="273" r:id="rId14"/>
    <p:sldId id="272" r:id="rId15"/>
    <p:sldId id="284" r:id="rId16"/>
    <p:sldId id="287" r:id="rId17"/>
    <p:sldId id="288" r:id="rId18"/>
    <p:sldId id="289" r:id="rId19"/>
    <p:sldId id="267" r:id="rId20"/>
    <p:sldId id="266" r:id="rId21"/>
    <p:sldId id="268" r:id="rId22"/>
    <p:sldId id="269" r:id="rId23"/>
    <p:sldId id="270" r:id="rId24"/>
    <p:sldId id="271" r:id="rId25"/>
    <p:sldId id="274" r:id="rId26"/>
    <p:sldId id="275" r:id="rId27"/>
    <p:sldId id="276" r:id="rId28"/>
    <p:sldId id="277" r:id="rId29"/>
    <p:sldId id="27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11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34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74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1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02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5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08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95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29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8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William Shakespeare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(1564</a:t>
            </a:r>
            <a:r>
              <a:rPr lang="ru-RU" dirty="0" smtClean="0"/>
              <a:t>-</a:t>
            </a:r>
            <a:r>
              <a:rPr lang="en-US" dirty="0" smtClean="0"/>
              <a:t>1616)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29000"/>
            <a:ext cx="24717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74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Б.Л.Пастернака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520025"/>
              </p:ext>
            </p:extLst>
          </p:nvPr>
        </p:nvGraphicFramePr>
        <p:xfrm>
          <a:off x="179512" y="1484784"/>
          <a:ext cx="8856983" cy="4392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67835"/>
                <a:gridCol w="4189148"/>
              </a:tblGrid>
              <a:tr h="4392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But </a:t>
                      </a:r>
                      <a:r>
                        <a:rPr lang="en-US" sz="1600" dirty="0">
                          <a:effectLst/>
                        </a:rPr>
                        <a:t>be contented: when that fell arrest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Without all bail shall carry me away,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My life hath in this line some interest,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 for memorial still with thee shall stay.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When thou </a:t>
                      </a:r>
                      <a:r>
                        <a:rPr lang="en-US" sz="1600" dirty="0" err="1">
                          <a:effectLst/>
                        </a:rPr>
                        <a:t>reviewest</a:t>
                      </a:r>
                      <a:r>
                        <a:rPr lang="en-US" sz="1600" dirty="0">
                          <a:effectLst/>
                        </a:rPr>
                        <a:t> this, thou dost review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very part was consecrate to thee: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earth can have but earth, which is his due;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My spirit is </a:t>
                      </a:r>
                      <a:r>
                        <a:rPr lang="en-US" sz="1600" dirty="0" err="1">
                          <a:effectLst/>
                        </a:rPr>
                        <a:t>thine</a:t>
                      </a:r>
                      <a:r>
                        <a:rPr lang="en-US" sz="1600" dirty="0">
                          <a:effectLst/>
                        </a:rPr>
                        <a:t>, the better part of me: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So then thou hast but lost the dregs of life,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prey of worms, my body being dead,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coward conquest of a wretch's knife,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Too base of thee to be remembered.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worth of that is that which it contains,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that is this, and this with thee remains.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Но </a:t>
                      </a:r>
                      <a:r>
                        <a:rPr lang="ru-RU" sz="1600" dirty="0">
                          <a:effectLst/>
                        </a:rPr>
                        <a:t>успокойся. В дни, когда в острог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Навек я смертью буду взят под стражу,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Одна живая память этих строк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Еще переживет мою пропажу.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 ты увидишь, их перечитав,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Что было лучшею моей частицей.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Вернется в землю мой земной состав,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Мой дух к тебе, как прежде, обратится.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 ты поймешь, что только прах исчез,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Не стоящий нисколько сожаленья,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То, что отнять бы мог головорез,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добыча ограбленья, жертва тленья.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А ценно было только то одно,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Что и теперь тебе посвящено.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8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604448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Is this a dagger which I see before me,</a:t>
            </a:r>
          </a:p>
          <a:p>
            <a:pPr marL="0" indent="0">
              <a:buNone/>
            </a:pPr>
            <a:r>
              <a:rPr lang="en-US" dirty="0"/>
              <a:t>The handle toward my hand? Come, let me clutch thee.</a:t>
            </a:r>
          </a:p>
          <a:p>
            <a:pPr marL="0" indent="0">
              <a:buNone/>
            </a:pPr>
            <a:r>
              <a:rPr lang="en-US" dirty="0"/>
              <a:t>I have thee not, and yet I see thee still.</a:t>
            </a:r>
          </a:p>
          <a:p>
            <a:pPr marL="0" indent="0">
              <a:buNone/>
            </a:pPr>
            <a:r>
              <a:rPr lang="en-US" dirty="0"/>
              <a:t>Art thou not, fatal vision, sensible</a:t>
            </a:r>
          </a:p>
          <a:p>
            <a:pPr marL="0" indent="0">
              <a:buNone/>
            </a:pPr>
            <a:r>
              <a:rPr lang="en-US" dirty="0"/>
              <a:t>To feeling as to sight? or art thou but</a:t>
            </a:r>
          </a:p>
          <a:p>
            <a:pPr marL="0" indent="0">
              <a:buNone/>
            </a:pPr>
            <a:r>
              <a:rPr lang="en-US" dirty="0"/>
              <a:t>A dagger of the mind, a false creation,</a:t>
            </a:r>
          </a:p>
          <a:p>
            <a:pPr marL="0" indent="0">
              <a:buNone/>
            </a:pPr>
            <a:r>
              <a:rPr lang="en-US" dirty="0"/>
              <a:t>Proceeding from the heat-oppressed brain?</a:t>
            </a:r>
          </a:p>
          <a:p>
            <a:pPr marL="0" indent="0">
              <a:buNone/>
            </a:pPr>
            <a:r>
              <a:rPr lang="en-US" dirty="0"/>
              <a:t>I see thee yet, in form as palpable</a:t>
            </a:r>
          </a:p>
          <a:p>
            <a:pPr marL="0" indent="0">
              <a:buNone/>
            </a:pPr>
            <a:r>
              <a:rPr lang="en-US" dirty="0"/>
              <a:t>As this which now I draw.</a:t>
            </a:r>
          </a:p>
          <a:p>
            <a:pPr marL="0" indent="0">
              <a:buNone/>
            </a:pPr>
            <a:r>
              <a:rPr lang="en-US" dirty="0"/>
              <a:t>Thou </a:t>
            </a:r>
            <a:r>
              <a:rPr lang="en-US" dirty="0" err="1"/>
              <a:t>marshall'st</a:t>
            </a:r>
            <a:r>
              <a:rPr lang="en-US" dirty="0"/>
              <a:t> me the way that I was going;</a:t>
            </a:r>
          </a:p>
          <a:p>
            <a:pPr marL="0" indent="0">
              <a:buNone/>
            </a:pPr>
            <a:r>
              <a:rPr lang="en-US" dirty="0"/>
              <a:t>And such an instrument I was to use.</a:t>
            </a:r>
          </a:p>
          <a:p>
            <a:pPr marL="0" indent="0">
              <a:buNone/>
            </a:pPr>
            <a:r>
              <a:rPr lang="en-US" dirty="0"/>
              <a:t>Mine eyes are made the fools o' the other senses,</a:t>
            </a:r>
          </a:p>
          <a:p>
            <a:pPr marL="0" indent="0">
              <a:buNone/>
            </a:pPr>
            <a:r>
              <a:rPr lang="en-US" dirty="0"/>
              <a:t>Or else worth all the rest; I see thee still,</a:t>
            </a:r>
          </a:p>
          <a:p>
            <a:pPr marL="0" indent="0">
              <a:buNone/>
            </a:pPr>
            <a:r>
              <a:rPr lang="en-US" dirty="0"/>
              <a:t>And on thy blade and dudgeon gouts of blood,</a:t>
            </a:r>
          </a:p>
          <a:p>
            <a:pPr marL="0" indent="0">
              <a:buNone/>
            </a:pPr>
            <a:r>
              <a:rPr lang="en-US" dirty="0"/>
              <a:t>Which was not so before. There's no such thing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</a:t>
            </a:r>
            <a:r>
              <a:rPr lang="ru-RU" dirty="0" smtClean="0"/>
              <a:t>с</a:t>
            </a:r>
            <a:r>
              <a:rPr lang="en-US" dirty="0" err="1" smtClean="0"/>
              <a:t>beth</a:t>
            </a:r>
            <a:r>
              <a:rPr lang="en-US" dirty="0" smtClean="0"/>
              <a:t> </a:t>
            </a:r>
            <a:r>
              <a:rPr lang="en-US" dirty="0" smtClean="0"/>
              <a:t>Act II, Scene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548680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Перевод Пастернака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692697"/>
            <a:ext cx="468052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this a dagger which I see before me,</a:t>
            </a:r>
          </a:p>
          <a:p>
            <a:pPr marL="0" indent="0">
              <a:buNone/>
            </a:pPr>
            <a:r>
              <a:rPr lang="en-US" dirty="0"/>
              <a:t>The handle toward my hand? Come, let me clutch thee.</a:t>
            </a:r>
          </a:p>
          <a:p>
            <a:pPr marL="0" indent="0">
              <a:buNone/>
            </a:pPr>
            <a:r>
              <a:rPr lang="en-US" dirty="0"/>
              <a:t>I have thee not, and yet I see thee still.</a:t>
            </a:r>
          </a:p>
          <a:p>
            <a:pPr marL="0" indent="0">
              <a:buNone/>
            </a:pPr>
            <a:r>
              <a:rPr lang="en-US" dirty="0"/>
              <a:t>Art thou not, fatal vision, sensible</a:t>
            </a:r>
          </a:p>
          <a:p>
            <a:pPr marL="0" indent="0">
              <a:buNone/>
            </a:pPr>
            <a:r>
              <a:rPr lang="en-US" dirty="0"/>
              <a:t>To feeling as to sight? or art thou but</a:t>
            </a:r>
          </a:p>
          <a:p>
            <a:pPr marL="0" indent="0">
              <a:buNone/>
            </a:pPr>
            <a:r>
              <a:rPr lang="en-US" dirty="0"/>
              <a:t>A dagger of the mind, a false creation,</a:t>
            </a:r>
          </a:p>
          <a:p>
            <a:pPr marL="0" indent="0">
              <a:buNone/>
            </a:pPr>
            <a:r>
              <a:rPr lang="en-US" dirty="0"/>
              <a:t>Proceeding from the heat-oppressed brain?</a:t>
            </a:r>
          </a:p>
          <a:p>
            <a:pPr marL="0" indent="0">
              <a:buNone/>
            </a:pPr>
            <a:r>
              <a:rPr lang="en-US" dirty="0"/>
              <a:t>I see thee yet, in form as palpable</a:t>
            </a:r>
          </a:p>
          <a:p>
            <a:pPr marL="0" indent="0">
              <a:buNone/>
            </a:pPr>
            <a:r>
              <a:rPr lang="en-US" dirty="0"/>
              <a:t>As this which now I draw.</a:t>
            </a:r>
          </a:p>
          <a:p>
            <a:pPr marL="0" indent="0">
              <a:buNone/>
            </a:pPr>
            <a:r>
              <a:rPr lang="en-US" dirty="0"/>
              <a:t>Thou </a:t>
            </a:r>
            <a:r>
              <a:rPr lang="en-US" dirty="0" err="1"/>
              <a:t>marshall'st</a:t>
            </a:r>
            <a:r>
              <a:rPr lang="en-US" dirty="0"/>
              <a:t> me the way that I was going;</a:t>
            </a:r>
          </a:p>
          <a:p>
            <a:pPr marL="0" indent="0">
              <a:buNone/>
            </a:pPr>
            <a:r>
              <a:rPr lang="en-US" dirty="0"/>
              <a:t>And such an instrument I was to use.</a:t>
            </a:r>
          </a:p>
          <a:p>
            <a:pPr marL="0" indent="0">
              <a:buNone/>
            </a:pPr>
            <a:r>
              <a:rPr lang="en-US" dirty="0"/>
              <a:t>Mine eyes are made the fools o' the other senses,</a:t>
            </a:r>
          </a:p>
          <a:p>
            <a:pPr marL="0" indent="0">
              <a:buNone/>
            </a:pPr>
            <a:r>
              <a:rPr lang="en-US" dirty="0"/>
              <a:t>Or else worth all the rest; I see thee still,</a:t>
            </a:r>
          </a:p>
          <a:p>
            <a:pPr marL="0" indent="0">
              <a:buNone/>
            </a:pPr>
            <a:r>
              <a:rPr lang="en-US" dirty="0"/>
              <a:t>And on thy blade and dudgeon gouts of blood,</a:t>
            </a:r>
          </a:p>
          <a:p>
            <a:pPr marL="0" indent="0">
              <a:buNone/>
            </a:pPr>
            <a:r>
              <a:rPr lang="en-US" dirty="0"/>
              <a:t>Which was not so before. There's no </a:t>
            </a:r>
            <a:r>
              <a:rPr lang="en-US" sz="2900" dirty="0"/>
              <a:t>such</a:t>
            </a:r>
            <a:r>
              <a:rPr lang="en-US" dirty="0"/>
              <a:t> thing: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692696"/>
            <a:ext cx="4355976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/>
              <a:t>Откуда </a:t>
            </a:r>
            <a:r>
              <a:rPr lang="ru-RU" sz="2900" dirty="0"/>
              <a:t>ты, кинжал, </a:t>
            </a:r>
          </a:p>
          <a:p>
            <a:pPr marL="0" indent="0">
              <a:buNone/>
            </a:pPr>
            <a:r>
              <a:rPr lang="ru-RU" sz="2900" dirty="0"/>
              <a:t>Возникший в воздухе передо мною? </a:t>
            </a:r>
          </a:p>
          <a:p>
            <a:pPr marL="0" indent="0">
              <a:buNone/>
            </a:pPr>
            <a:r>
              <a:rPr lang="ru-RU" sz="2900" dirty="0"/>
              <a:t>Ты рукояткой обращен ко мне, </a:t>
            </a:r>
          </a:p>
          <a:p>
            <a:pPr marL="0" indent="0">
              <a:buNone/>
            </a:pPr>
            <a:r>
              <a:rPr lang="ru-RU" sz="2900" dirty="0"/>
              <a:t>Чтоб легче было ухватить. Хватаю - </a:t>
            </a:r>
          </a:p>
          <a:p>
            <a:pPr marL="0" indent="0">
              <a:buNone/>
            </a:pPr>
            <a:r>
              <a:rPr lang="ru-RU" sz="2900" dirty="0"/>
              <a:t>И нет тебя. Рука пуста. И все ж </a:t>
            </a:r>
          </a:p>
          <a:p>
            <a:pPr marL="0" indent="0">
              <a:buNone/>
            </a:pPr>
            <a:r>
              <a:rPr lang="ru-RU" sz="2900" dirty="0"/>
              <a:t>Глазами не перестаю я видеть </a:t>
            </a:r>
          </a:p>
          <a:p>
            <a:pPr marL="0" indent="0">
              <a:buNone/>
            </a:pPr>
            <a:r>
              <a:rPr lang="ru-RU" sz="2900" dirty="0"/>
              <a:t>Тебя, хотя не ощутил рукой. </a:t>
            </a:r>
          </a:p>
          <a:p>
            <a:pPr marL="0" indent="0">
              <a:buNone/>
            </a:pPr>
            <a:r>
              <a:rPr lang="ru-RU" sz="2900" dirty="0"/>
              <a:t>Так, стало быть, ты - бред, кинжал сознанья </a:t>
            </a:r>
          </a:p>
          <a:p>
            <a:pPr marL="0" indent="0">
              <a:buNone/>
            </a:pPr>
            <a:r>
              <a:rPr lang="ru-RU" sz="2900" dirty="0"/>
              <a:t>И воспаленным мозгом порожден? </a:t>
            </a:r>
          </a:p>
          <a:p>
            <a:pPr marL="0" indent="0">
              <a:buNone/>
            </a:pPr>
            <a:r>
              <a:rPr lang="ru-RU" sz="2900" dirty="0"/>
              <a:t>Но нет, вот ты, ничем не отличимый </a:t>
            </a:r>
          </a:p>
          <a:p>
            <a:pPr marL="0" indent="0">
              <a:buNone/>
            </a:pPr>
            <a:r>
              <a:rPr lang="ru-RU" sz="2900" dirty="0"/>
              <a:t>От вынутого мною из </a:t>
            </a:r>
            <a:r>
              <a:rPr lang="ru-RU" sz="2900" dirty="0" err="1"/>
              <a:t>ножон</a:t>
            </a:r>
            <a:r>
              <a:rPr lang="ru-RU" sz="2900" dirty="0"/>
              <a:t>. </a:t>
            </a:r>
          </a:p>
          <a:p>
            <a:pPr marL="0" indent="0">
              <a:buNone/>
            </a:pPr>
            <a:r>
              <a:rPr lang="ru-RU" sz="2900" dirty="0"/>
              <a:t>Ты мой дорожный знак, напоминанье, </a:t>
            </a:r>
          </a:p>
          <a:p>
            <a:pPr marL="0" indent="0">
              <a:buNone/>
            </a:pPr>
            <a:r>
              <a:rPr lang="ru-RU" sz="2900" dirty="0"/>
              <a:t>Куда идти и что мне захватить. </a:t>
            </a:r>
          </a:p>
          <a:p>
            <a:pPr marL="0" indent="0">
              <a:buNone/>
            </a:pPr>
            <a:r>
              <a:rPr lang="ru-RU" sz="2900" dirty="0"/>
              <a:t>Так близоруко ль я обманут или, </a:t>
            </a:r>
          </a:p>
          <a:p>
            <a:pPr marL="0" indent="0">
              <a:buNone/>
            </a:pPr>
            <a:r>
              <a:rPr lang="ru-RU" sz="2900" dirty="0"/>
              <a:t>Наоборот, так вижу далеко, </a:t>
            </a:r>
          </a:p>
          <a:p>
            <a:pPr marL="0" indent="0">
              <a:buNone/>
            </a:pPr>
            <a:r>
              <a:rPr lang="ru-RU" sz="2900" dirty="0"/>
              <a:t>Но ты маячишь снова пред глазами, </a:t>
            </a:r>
          </a:p>
          <a:p>
            <a:pPr marL="0" indent="0">
              <a:buNone/>
            </a:pPr>
            <a:r>
              <a:rPr lang="ru-RU" sz="2900" dirty="0"/>
              <a:t>В крови, которой не было пред тем, </a:t>
            </a:r>
          </a:p>
          <a:p>
            <a:pPr marL="0" indent="0">
              <a:buNone/>
            </a:pPr>
            <a:r>
              <a:rPr lang="ru-RU" sz="2900" dirty="0"/>
              <a:t>Обман, которого не существует.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0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32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If thou survive my well-contented day,</a:t>
            </a:r>
            <a:br>
              <a:rPr lang="en-US" b="1" dirty="0"/>
            </a:br>
            <a:r>
              <a:rPr lang="en-US" b="1" dirty="0"/>
              <a:t>When that churl Death my bones with dust shall </a:t>
            </a:r>
            <a:r>
              <a:rPr lang="ru-RU" b="1" dirty="0"/>
              <a:t>с</a:t>
            </a:r>
            <a:r>
              <a:rPr lang="en-US" b="1" dirty="0"/>
              <a:t>over,</a:t>
            </a:r>
            <a:br>
              <a:rPr lang="en-US" b="1" dirty="0"/>
            </a:br>
            <a:r>
              <a:rPr lang="en-US" b="1" dirty="0"/>
              <a:t>And shalt by fortune once more re-survey</a:t>
            </a:r>
            <a:br>
              <a:rPr lang="en-US" b="1" dirty="0"/>
            </a:br>
            <a:r>
              <a:rPr lang="en-US" b="1" dirty="0"/>
              <a:t>These poor rude lines of thy deceased lover,</a:t>
            </a:r>
            <a:br>
              <a:rPr lang="en-US" b="1" dirty="0"/>
            </a:br>
            <a:r>
              <a:rPr lang="en-US" b="1" dirty="0"/>
              <a:t>Compare them with the bettering of the time,</a:t>
            </a:r>
            <a:br>
              <a:rPr lang="en-US" b="1" dirty="0"/>
            </a:br>
            <a:r>
              <a:rPr lang="en-US" b="1" dirty="0"/>
              <a:t>And though they be </a:t>
            </a:r>
            <a:r>
              <a:rPr lang="en-US" b="1" dirty="0" err="1"/>
              <a:t>outstripp'd</a:t>
            </a:r>
            <a:r>
              <a:rPr lang="en-US" b="1" dirty="0"/>
              <a:t> by every pen,</a:t>
            </a:r>
            <a:br>
              <a:rPr lang="en-US" b="1" dirty="0"/>
            </a:br>
            <a:r>
              <a:rPr lang="en-US" b="1" dirty="0"/>
              <a:t>Reserve them for my love, not for their rhyme,</a:t>
            </a:r>
            <a:br>
              <a:rPr lang="en-US" b="1" dirty="0"/>
            </a:br>
            <a:r>
              <a:rPr lang="en-US" b="1" dirty="0"/>
              <a:t>Exceeded by the height of happier men.</a:t>
            </a:r>
            <a:br>
              <a:rPr lang="en-US" b="1" dirty="0"/>
            </a:br>
            <a:r>
              <a:rPr lang="en-US" b="1" dirty="0"/>
              <a:t>O, then vouchsafe me but this loving thought:</a:t>
            </a:r>
            <a:br>
              <a:rPr lang="en-US" b="1" dirty="0"/>
            </a:br>
            <a:r>
              <a:rPr lang="en-US" b="1" dirty="0"/>
              <a:t>'Had my friend's Muse grown with this growing age,</a:t>
            </a:r>
            <a:br>
              <a:rPr lang="en-US" b="1" dirty="0"/>
            </a:br>
            <a:r>
              <a:rPr lang="en-US" b="1" dirty="0"/>
              <a:t>A dearer birth than this his love had brought,</a:t>
            </a:r>
            <a:br>
              <a:rPr lang="en-US" b="1" dirty="0"/>
            </a:br>
            <a:r>
              <a:rPr lang="en-US" b="1" dirty="0"/>
              <a:t>To march in ranks of better equipage:</a:t>
            </a:r>
            <a:br>
              <a:rPr lang="en-US" b="1" dirty="0"/>
            </a:br>
            <a:r>
              <a:rPr lang="en-US" b="1" dirty="0"/>
              <a:t>But since he died and poets better prove,</a:t>
            </a:r>
            <a:br>
              <a:rPr lang="en-US" b="1" dirty="0"/>
            </a:br>
            <a:r>
              <a:rPr lang="en-US" b="1" dirty="0"/>
              <a:t>Theirs for their style I'll read, his for his love</a:t>
            </a:r>
            <a:r>
              <a:rPr lang="en-US" b="1" dirty="0" smtClean="0"/>
              <a:t>.'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7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32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В.К.Житомирского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303628"/>
              </p:ext>
            </p:extLst>
          </p:nvPr>
        </p:nvGraphicFramePr>
        <p:xfrm>
          <a:off x="179512" y="1556792"/>
          <a:ext cx="8784975" cy="4392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24536"/>
                <a:gridCol w="3960439"/>
              </a:tblGrid>
              <a:tr h="4392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If </a:t>
                      </a:r>
                      <a:r>
                        <a:rPr lang="en-US" sz="1600" dirty="0">
                          <a:effectLst/>
                        </a:rPr>
                        <a:t>thou survive my well-contented day,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When that churl Death my bones with dust shall </a:t>
                      </a:r>
                      <a:r>
                        <a:rPr lang="ru-RU" sz="1600" dirty="0">
                          <a:effectLst/>
                        </a:rPr>
                        <a:t>с</a:t>
                      </a:r>
                      <a:r>
                        <a:rPr lang="en-US" sz="1600" dirty="0">
                          <a:effectLst/>
                        </a:rPr>
                        <a:t>over,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shalt by fortune once more re-survey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These poor rude lines of thy deceased lover,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Compare them with the bettering of the time,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though they be </a:t>
                      </a:r>
                      <a:r>
                        <a:rPr lang="en-US" sz="1600" dirty="0" err="1">
                          <a:effectLst/>
                        </a:rPr>
                        <a:t>outstripp'd</a:t>
                      </a:r>
                      <a:r>
                        <a:rPr lang="en-US" sz="1600" dirty="0">
                          <a:effectLst/>
                        </a:rPr>
                        <a:t> by every pen,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Reserve them for my love, not for their rhyme,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Exceeded by the height of happier men.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O, then vouchsafe me but this loving thought: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 smtClean="0">
                          <a:effectLst/>
                        </a:rPr>
                        <a:t>“Had </a:t>
                      </a:r>
                      <a:r>
                        <a:rPr lang="en-US" sz="1600" dirty="0">
                          <a:effectLst/>
                        </a:rPr>
                        <a:t>my friend's Muse grown with this growing age,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 dearer birth than this his love had brought,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To march in ranks of better equipage: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But since he died and poets better prove,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Theirs for their style I'll read, his for his </a:t>
                      </a:r>
                      <a:r>
                        <a:rPr lang="en-US" sz="1600">
                          <a:effectLst/>
                        </a:rPr>
                        <a:t>love</a:t>
                      </a:r>
                      <a:r>
                        <a:rPr lang="en-US" sz="1600" smtClean="0">
                          <a:effectLst/>
                        </a:rPr>
                        <a:t>.”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</a:t>
                      </a:r>
                      <a:r>
                        <a:rPr lang="ru-RU" sz="1600" dirty="0">
                          <a:effectLst/>
                        </a:rPr>
                        <a:t>если ты тот день переживешь,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Когда скелет мой смерть примнет лопатой,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строчки бледные опять возьмешь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Любовника, угасшего когда-то;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Сравни их с современными стихами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их не ради рифмы сохрани,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 ради той любви, что дышит в них,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Хотя они слабее новых сами.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Подумай с лаской о стихах моих: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«Когда бы муза друга дольше зрела,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Его любовь создала бы стихи,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Достойные стать рядом с теми смело.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умер. В новых я ценю искусство, 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Его стихи я перечту за чувство.»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352928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To-morrow, and to-morrow, and to-morrow,</a:t>
            </a:r>
          </a:p>
          <a:p>
            <a:pPr marL="0" indent="0">
              <a:buNone/>
            </a:pPr>
            <a:r>
              <a:rPr lang="en-US" dirty="0"/>
              <a:t>Creeps in this petty pace from day to day</a:t>
            </a:r>
          </a:p>
          <a:p>
            <a:pPr marL="0" indent="0">
              <a:buNone/>
            </a:pPr>
            <a:r>
              <a:rPr lang="en-US" dirty="0"/>
              <a:t>To the last syllable of recorded time,</a:t>
            </a:r>
          </a:p>
          <a:p>
            <a:pPr marL="0" indent="0">
              <a:buNone/>
            </a:pPr>
            <a:r>
              <a:rPr lang="en-US" dirty="0"/>
              <a:t>And all our yesterdays have lighted fools</a:t>
            </a:r>
          </a:p>
          <a:p>
            <a:pPr marL="0" indent="0">
              <a:buNone/>
            </a:pPr>
            <a:r>
              <a:rPr lang="en-US" dirty="0"/>
              <a:t>The way to dusty death. Out, out, brief candle!</a:t>
            </a:r>
          </a:p>
          <a:p>
            <a:pPr marL="0" indent="0">
              <a:buNone/>
            </a:pPr>
            <a:r>
              <a:rPr lang="en-US" dirty="0"/>
              <a:t>Life's but a walking shadow, a poor player</a:t>
            </a:r>
          </a:p>
          <a:p>
            <a:pPr marL="0" indent="0">
              <a:buNone/>
            </a:pPr>
            <a:r>
              <a:rPr lang="en-US" dirty="0"/>
              <a:t>That struts and frets his hour upon the stage</a:t>
            </a:r>
          </a:p>
          <a:p>
            <a:pPr marL="0" indent="0">
              <a:buNone/>
            </a:pPr>
            <a:r>
              <a:rPr lang="en-US" dirty="0"/>
              <a:t>And then is heard no more: it is a tale</a:t>
            </a:r>
          </a:p>
          <a:p>
            <a:pPr marL="0" indent="0">
              <a:buNone/>
            </a:pPr>
            <a:r>
              <a:rPr lang="en-US" dirty="0"/>
              <a:t>Told by an idiot, full of sound and fury,</a:t>
            </a:r>
          </a:p>
          <a:p>
            <a:pPr marL="0" indent="0">
              <a:buNone/>
            </a:pPr>
            <a:r>
              <a:rPr lang="en-US" dirty="0"/>
              <a:t>Signifying nothing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smtClean="0"/>
              <a:t>Ma</a:t>
            </a:r>
            <a:r>
              <a:rPr lang="ru-RU" dirty="0" smtClean="0"/>
              <a:t>с</a:t>
            </a:r>
            <a:r>
              <a:rPr lang="en-US" dirty="0" err="1" smtClean="0"/>
              <a:t>beth</a:t>
            </a:r>
            <a:r>
              <a:rPr lang="en-US" dirty="0" smtClean="0"/>
              <a:t>, Act V, Scene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4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0239"/>
            <a:ext cx="8208912" cy="5689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Б.Л.Пастернака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536504" cy="34563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dirty="0"/>
              <a:t>To-morrow, and to-morrow, and to-morrow,</a:t>
            </a:r>
          </a:p>
          <a:p>
            <a:pPr marL="0" indent="0">
              <a:buNone/>
            </a:pPr>
            <a:r>
              <a:rPr lang="en-US" sz="2300" dirty="0"/>
              <a:t>Creeps in this petty pace from day to day</a:t>
            </a:r>
          </a:p>
          <a:p>
            <a:pPr marL="0" indent="0">
              <a:buNone/>
            </a:pPr>
            <a:r>
              <a:rPr lang="en-US" sz="2300" dirty="0"/>
              <a:t>To the last syllable of recorded time,</a:t>
            </a:r>
          </a:p>
          <a:p>
            <a:pPr marL="0" indent="0">
              <a:buNone/>
            </a:pPr>
            <a:r>
              <a:rPr lang="en-US" sz="2300" dirty="0"/>
              <a:t>And all our yesterdays have lighted fools</a:t>
            </a:r>
          </a:p>
          <a:p>
            <a:pPr marL="0" indent="0">
              <a:buNone/>
            </a:pPr>
            <a:r>
              <a:rPr lang="en-US" sz="2300" dirty="0"/>
              <a:t>The way to dusty death. Out, out, brief candle!</a:t>
            </a:r>
          </a:p>
          <a:p>
            <a:pPr marL="0" indent="0">
              <a:buNone/>
            </a:pPr>
            <a:r>
              <a:rPr lang="en-US" sz="2300" dirty="0"/>
              <a:t>Life's but </a:t>
            </a:r>
            <a:r>
              <a:rPr lang="en-US" sz="2300" dirty="0" smtClean="0"/>
              <a:t>a</a:t>
            </a:r>
            <a:r>
              <a:rPr lang="ru-RU" sz="2300" dirty="0" smtClean="0"/>
              <a:t> </a:t>
            </a:r>
            <a:r>
              <a:rPr lang="en-US" sz="2300" dirty="0" smtClean="0"/>
              <a:t>walking shadow</a:t>
            </a:r>
            <a:r>
              <a:rPr lang="en-US" sz="2300" dirty="0"/>
              <a:t>, a poor player</a:t>
            </a:r>
          </a:p>
          <a:p>
            <a:pPr marL="0" indent="0">
              <a:buNone/>
            </a:pPr>
            <a:r>
              <a:rPr lang="en-US" sz="2300" dirty="0"/>
              <a:t>That struts and frets his hour upon the stage</a:t>
            </a:r>
          </a:p>
          <a:p>
            <a:pPr marL="0" indent="0">
              <a:buNone/>
            </a:pPr>
            <a:r>
              <a:rPr lang="en-US" sz="2300" dirty="0"/>
              <a:t>And then is heard no more: it is a tale</a:t>
            </a:r>
          </a:p>
          <a:p>
            <a:pPr marL="0" indent="0">
              <a:buNone/>
            </a:pPr>
            <a:r>
              <a:rPr lang="en-US" sz="2300" dirty="0"/>
              <a:t>Told by an idiot, full of sound and fury,</a:t>
            </a:r>
          </a:p>
          <a:p>
            <a:pPr marL="0" indent="0">
              <a:buNone/>
            </a:pPr>
            <a:r>
              <a:rPr lang="en-US" sz="2300" dirty="0"/>
              <a:t>Signifying nothing.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620688"/>
            <a:ext cx="4427984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300" dirty="0"/>
              <a:t>Мы дни за днями шепчем: "Завтра, завтра"</a:t>
            </a:r>
          </a:p>
          <a:p>
            <a:pPr marL="0" indent="0">
              <a:buNone/>
            </a:pPr>
            <a:r>
              <a:rPr lang="ru-RU" sz="2300" dirty="0"/>
              <a:t>Так тихими шагами жизнь ползет</a:t>
            </a:r>
          </a:p>
          <a:p>
            <a:pPr marL="0" indent="0">
              <a:buNone/>
            </a:pPr>
            <a:r>
              <a:rPr lang="ru-RU" sz="2300" dirty="0"/>
              <a:t>К последней недописанной странице.</a:t>
            </a:r>
          </a:p>
          <a:p>
            <a:pPr marL="0" indent="0">
              <a:buNone/>
            </a:pPr>
            <a:r>
              <a:rPr lang="ru-RU" sz="2300" dirty="0"/>
              <a:t>Оказывается, что все "вчера"</a:t>
            </a:r>
          </a:p>
          <a:p>
            <a:pPr marL="0" indent="0">
              <a:buNone/>
            </a:pPr>
            <a:r>
              <a:rPr lang="ru-RU" sz="2300" dirty="0"/>
              <a:t>Нам сзади освещали путь к могиле.</a:t>
            </a:r>
          </a:p>
          <a:p>
            <a:pPr marL="0" indent="0">
              <a:buNone/>
            </a:pPr>
            <a:r>
              <a:rPr lang="ru-RU" sz="2300" dirty="0"/>
              <a:t>Конец, конец, огарок догорел!</a:t>
            </a:r>
          </a:p>
          <a:p>
            <a:pPr marL="0" indent="0">
              <a:buNone/>
            </a:pPr>
            <a:r>
              <a:rPr lang="ru-RU" sz="2300" dirty="0"/>
              <a:t>Жизнь - только тень, она - актер на сцене.</a:t>
            </a:r>
          </a:p>
          <a:p>
            <a:pPr marL="0" indent="0">
              <a:buNone/>
            </a:pPr>
            <a:r>
              <a:rPr lang="ru-RU" sz="2300" dirty="0"/>
              <a:t>Сыграл свой час, побегал, пошумел -</a:t>
            </a:r>
          </a:p>
          <a:p>
            <a:pPr marL="0" indent="0">
              <a:buNone/>
            </a:pPr>
            <a:r>
              <a:rPr lang="ru-RU" sz="2300" dirty="0"/>
              <a:t>И был таков. Жизнь - сказка в пересказе</a:t>
            </a:r>
          </a:p>
          <a:p>
            <a:pPr marL="0" indent="0">
              <a:buNone/>
            </a:pPr>
            <a:r>
              <a:rPr lang="ru-RU" sz="2300" dirty="0"/>
              <a:t>Глупца. Она полна трескучих слов</a:t>
            </a:r>
          </a:p>
          <a:p>
            <a:pPr marL="0" indent="0">
              <a:buNone/>
            </a:pPr>
            <a:r>
              <a:rPr lang="ru-RU" sz="2300" dirty="0"/>
              <a:t>И ничего не значит.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2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0239"/>
            <a:ext cx="8208912" cy="5689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А.Б.Сосинского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642" y="1412776"/>
            <a:ext cx="453650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To-morrow, and to-morrow, and to-morrow,</a:t>
            </a:r>
          </a:p>
          <a:p>
            <a:pPr marL="0" indent="0">
              <a:buNone/>
            </a:pPr>
            <a:r>
              <a:rPr lang="en-US" sz="1800" dirty="0"/>
              <a:t>Creeps in this petty pace from day to day</a:t>
            </a:r>
          </a:p>
          <a:p>
            <a:pPr marL="0" indent="0">
              <a:buNone/>
            </a:pPr>
            <a:r>
              <a:rPr lang="en-US" sz="1800" dirty="0"/>
              <a:t>To the last syllable of recorded time,</a:t>
            </a:r>
          </a:p>
          <a:p>
            <a:pPr marL="0" indent="0">
              <a:buNone/>
            </a:pPr>
            <a:r>
              <a:rPr lang="en-US" sz="1800" dirty="0"/>
              <a:t>And all our yesterdays have lighted fools</a:t>
            </a:r>
          </a:p>
          <a:p>
            <a:pPr marL="0" indent="0">
              <a:buNone/>
            </a:pPr>
            <a:r>
              <a:rPr lang="en-US" sz="1800" dirty="0"/>
              <a:t>The way to dusty death. Out, out, brief candle!</a:t>
            </a:r>
          </a:p>
          <a:p>
            <a:pPr marL="0" indent="0">
              <a:buNone/>
            </a:pPr>
            <a:r>
              <a:rPr lang="en-US" sz="1800" dirty="0"/>
              <a:t>Life's but </a:t>
            </a:r>
            <a:r>
              <a:rPr lang="en-US" sz="1800" dirty="0" smtClean="0"/>
              <a:t>a</a:t>
            </a:r>
            <a:r>
              <a:rPr lang="ru-RU" sz="1800" dirty="0" smtClean="0"/>
              <a:t> </a:t>
            </a:r>
            <a:r>
              <a:rPr lang="en-US" sz="1800" dirty="0" smtClean="0"/>
              <a:t>walking shadow</a:t>
            </a:r>
            <a:r>
              <a:rPr lang="en-US" sz="1800" dirty="0"/>
              <a:t>, a poor player</a:t>
            </a:r>
          </a:p>
          <a:p>
            <a:pPr marL="0" indent="0">
              <a:buNone/>
            </a:pPr>
            <a:r>
              <a:rPr lang="en-US" sz="1800" dirty="0"/>
              <a:t>That struts and frets his hour upon the stage</a:t>
            </a:r>
          </a:p>
          <a:p>
            <a:pPr marL="0" indent="0">
              <a:buNone/>
            </a:pPr>
            <a:r>
              <a:rPr lang="en-US" sz="1800" dirty="0"/>
              <a:t>And then is heard no more: it is a tale</a:t>
            </a:r>
          </a:p>
          <a:p>
            <a:pPr marL="0" indent="0">
              <a:buNone/>
            </a:pPr>
            <a:r>
              <a:rPr lang="en-US" sz="1800" dirty="0"/>
              <a:t>Told by an idiot, full of sound and fury,</a:t>
            </a:r>
          </a:p>
          <a:p>
            <a:pPr marL="0" indent="0">
              <a:buNone/>
            </a:pPr>
            <a:r>
              <a:rPr lang="en-US" sz="1800" dirty="0"/>
              <a:t>Signifying nothing.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412776"/>
            <a:ext cx="4716016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И снова завтра, и завтра и завтра</a:t>
            </a:r>
          </a:p>
          <a:p>
            <a:pPr marL="0" indent="0">
              <a:buNone/>
            </a:pPr>
            <a:r>
              <a:rPr lang="ru-RU" sz="1800" dirty="0"/>
              <a:t>Ползет и мельтешит так </a:t>
            </a:r>
            <a:r>
              <a:rPr lang="ru-RU" sz="1800" dirty="0" err="1"/>
              <a:t>кажный</a:t>
            </a:r>
            <a:r>
              <a:rPr lang="ru-RU" sz="1800" dirty="0"/>
              <a:t> день</a:t>
            </a:r>
          </a:p>
          <a:p>
            <a:pPr marL="0" indent="0">
              <a:buNone/>
            </a:pPr>
            <a:r>
              <a:rPr lang="ru-RU" sz="1800" dirty="0"/>
              <a:t>Пока не выйдет летописи время.</a:t>
            </a:r>
          </a:p>
          <a:p>
            <a:pPr marL="0" indent="0">
              <a:buNone/>
            </a:pPr>
            <a:r>
              <a:rPr lang="ru-RU" sz="1800" dirty="0"/>
              <a:t>А все вчера лишь дали дуракам</a:t>
            </a:r>
          </a:p>
          <a:p>
            <a:pPr marL="0" indent="0">
              <a:buNone/>
            </a:pPr>
            <a:r>
              <a:rPr lang="ru-RU" sz="1800" dirty="0"/>
              <a:t>Путь к пыльной смерти. Гасни, гасни свечка!</a:t>
            </a:r>
          </a:p>
          <a:p>
            <a:pPr marL="0" indent="0">
              <a:buNone/>
            </a:pPr>
            <a:r>
              <a:rPr lang="ru-RU" sz="1800" dirty="0"/>
              <a:t>Жизнь только тень, и как плохой актер</a:t>
            </a:r>
          </a:p>
          <a:p>
            <a:pPr marL="0" indent="0">
              <a:buNone/>
            </a:pPr>
            <a:r>
              <a:rPr lang="ru-RU" sz="1800" dirty="0"/>
              <a:t>На сцене пыжится, кривляясь час,</a:t>
            </a:r>
          </a:p>
          <a:p>
            <a:pPr marL="0" indent="0">
              <a:buNone/>
            </a:pPr>
            <a:r>
              <a:rPr lang="ru-RU" sz="1800" dirty="0"/>
              <a:t>Да исчезает без следа. То сказ</a:t>
            </a:r>
          </a:p>
          <a:p>
            <a:pPr marL="0" indent="0">
              <a:buNone/>
            </a:pPr>
            <a:r>
              <a:rPr lang="ru-RU" sz="1800" dirty="0"/>
              <a:t>От дурака, он полон ярости и шума,</a:t>
            </a:r>
          </a:p>
          <a:p>
            <a:pPr marL="0" indent="0">
              <a:buNone/>
            </a:pPr>
            <a:r>
              <a:rPr lang="ru-RU" sz="1800" dirty="0"/>
              <a:t>Не означая ничего.</a:t>
            </a:r>
          </a:p>
          <a:p>
            <a:pPr marL="0" indent="0">
              <a:buNone/>
            </a:pPr>
            <a:endParaRPr lang="ru-RU" sz="23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2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0239"/>
            <a:ext cx="8208912" cy="5689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Ю.С.Ильяшенко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72816"/>
            <a:ext cx="4536504" cy="34563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dirty="0"/>
              <a:t>To-morrow, and to-morrow, and to-morrow,</a:t>
            </a:r>
          </a:p>
          <a:p>
            <a:pPr marL="0" indent="0">
              <a:buNone/>
            </a:pPr>
            <a:r>
              <a:rPr lang="en-US" sz="2300" dirty="0"/>
              <a:t>Creeps in this petty pace from day to day</a:t>
            </a:r>
          </a:p>
          <a:p>
            <a:pPr marL="0" indent="0">
              <a:buNone/>
            </a:pPr>
            <a:r>
              <a:rPr lang="en-US" sz="2300" dirty="0"/>
              <a:t>To the last syllable of recorded time,</a:t>
            </a:r>
          </a:p>
          <a:p>
            <a:pPr marL="0" indent="0">
              <a:buNone/>
            </a:pPr>
            <a:r>
              <a:rPr lang="en-US" sz="2300" dirty="0"/>
              <a:t>And all our yesterdays have lighted fools</a:t>
            </a:r>
          </a:p>
          <a:p>
            <a:pPr marL="0" indent="0">
              <a:buNone/>
            </a:pPr>
            <a:r>
              <a:rPr lang="en-US" sz="2300" dirty="0"/>
              <a:t>The way to dusty death. Out, out, brief candle!</a:t>
            </a:r>
          </a:p>
          <a:p>
            <a:pPr marL="0" indent="0">
              <a:buNone/>
            </a:pPr>
            <a:r>
              <a:rPr lang="en-US" sz="2300" dirty="0"/>
              <a:t>Life's but </a:t>
            </a:r>
            <a:r>
              <a:rPr lang="en-US" sz="2300" dirty="0" smtClean="0"/>
              <a:t>a</a:t>
            </a:r>
            <a:r>
              <a:rPr lang="ru-RU" sz="2300" dirty="0" smtClean="0"/>
              <a:t> </a:t>
            </a:r>
            <a:r>
              <a:rPr lang="en-US" sz="2300" dirty="0" smtClean="0"/>
              <a:t>walking shadow</a:t>
            </a:r>
            <a:r>
              <a:rPr lang="en-US" sz="2300" dirty="0"/>
              <a:t>, a poor player</a:t>
            </a:r>
          </a:p>
          <a:p>
            <a:pPr marL="0" indent="0">
              <a:buNone/>
            </a:pPr>
            <a:r>
              <a:rPr lang="en-US" sz="2300" dirty="0"/>
              <a:t>That struts and frets his hour upon the stage</a:t>
            </a:r>
          </a:p>
          <a:p>
            <a:pPr marL="0" indent="0">
              <a:buNone/>
            </a:pPr>
            <a:r>
              <a:rPr lang="en-US" sz="2300" dirty="0"/>
              <a:t>And then is heard no more: it is a tale</a:t>
            </a:r>
          </a:p>
          <a:p>
            <a:pPr marL="0" indent="0">
              <a:buNone/>
            </a:pPr>
            <a:r>
              <a:rPr lang="en-US" sz="2300" dirty="0"/>
              <a:t>Told by an idiot, full of sound and fury,</a:t>
            </a:r>
          </a:p>
          <a:p>
            <a:pPr marL="0" indent="0">
              <a:buNone/>
            </a:pPr>
            <a:r>
              <a:rPr lang="en-US" sz="2300" dirty="0"/>
              <a:t>Signifying nothing.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772816"/>
            <a:ext cx="4427984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300" dirty="0"/>
              <a:t>До завтра, да до завтра, да до завтра</a:t>
            </a:r>
          </a:p>
          <a:p>
            <a:pPr marL="0" indent="0">
              <a:buNone/>
            </a:pPr>
            <a:r>
              <a:rPr lang="ru-RU" sz="2300" dirty="0"/>
              <a:t>Плетется день за днем, и вот настал</a:t>
            </a:r>
          </a:p>
          <a:p>
            <a:pPr marL="0" indent="0">
              <a:buNone/>
            </a:pPr>
            <a:r>
              <a:rPr lang="ru-RU" sz="2300" dirty="0"/>
              <a:t>Последний час отмеренного срока</a:t>
            </a:r>
          </a:p>
          <a:p>
            <a:pPr marL="0" indent="0">
              <a:buNone/>
            </a:pPr>
            <a:r>
              <a:rPr lang="ru-RU" sz="2300" dirty="0"/>
              <a:t>И видим мы, что все наши вчера</a:t>
            </a:r>
          </a:p>
          <a:p>
            <a:pPr marL="0" indent="0">
              <a:buNone/>
            </a:pPr>
            <a:r>
              <a:rPr lang="ru-RU" sz="2300" dirty="0"/>
              <a:t>Лишь факельные шествия безумцев</a:t>
            </a:r>
          </a:p>
          <a:p>
            <a:pPr marL="0" indent="0">
              <a:buNone/>
            </a:pPr>
            <a:r>
              <a:rPr lang="ru-RU" sz="2300" dirty="0"/>
              <a:t>Ведущие к могиле. Гасни, свечка!</a:t>
            </a:r>
          </a:p>
          <a:p>
            <a:pPr marL="0" indent="0">
              <a:buNone/>
            </a:pPr>
            <a:r>
              <a:rPr lang="ru-RU" sz="2300" dirty="0"/>
              <a:t>Жизнь как бездарный призрак, как паяц.</a:t>
            </a:r>
          </a:p>
          <a:p>
            <a:pPr marL="0" indent="0">
              <a:buNone/>
            </a:pPr>
            <a:r>
              <a:rPr lang="ru-RU" sz="2300" dirty="0"/>
              <a:t>Он корчится и скачет на подмостках</a:t>
            </a:r>
          </a:p>
          <a:p>
            <a:pPr marL="0" indent="0">
              <a:buNone/>
            </a:pPr>
            <a:r>
              <a:rPr lang="ru-RU" sz="2300" dirty="0"/>
              <a:t>Но час его прошел и он забыт.</a:t>
            </a:r>
          </a:p>
          <a:p>
            <a:pPr marL="0" indent="0">
              <a:buNone/>
            </a:pPr>
            <a:r>
              <a:rPr lang="ru-RU" sz="2300" dirty="0"/>
              <a:t>Жизнь – дураком рассказанная сказка</a:t>
            </a:r>
          </a:p>
          <a:p>
            <a:pPr marL="0" indent="0">
              <a:buNone/>
            </a:pPr>
            <a:r>
              <a:rPr lang="ru-RU" sz="2300" dirty="0"/>
              <a:t>В которой много блеска и огня</a:t>
            </a:r>
          </a:p>
          <a:p>
            <a:pPr marL="0" indent="0">
              <a:buNone/>
            </a:pPr>
            <a:r>
              <a:rPr lang="ru-RU" sz="2300" dirty="0"/>
              <a:t>А смысла нет.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86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Who will believe my verse in time to come,</a:t>
            </a:r>
            <a:br>
              <a:rPr lang="en-US" b="1" dirty="0"/>
            </a:br>
            <a:r>
              <a:rPr lang="en-US" b="1" dirty="0"/>
              <a:t>If it were </a:t>
            </a:r>
            <a:r>
              <a:rPr lang="en-US" b="1" dirty="0" err="1"/>
              <a:t>fill'd</a:t>
            </a:r>
            <a:r>
              <a:rPr lang="en-US" b="1" dirty="0"/>
              <a:t> with your most high deserts?</a:t>
            </a:r>
            <a:br>
              <a:rPr lang="en-US" b="1" dirty="0"/>
            </a:br>
            <a:r>
              <a:rPr lang="en-US" b="1" dirty="0"/>
              <a:t>Though yet, heaven knows, it is but as a tomb</a:t>
            </a:r>
            <a:br>
              <a:rPr lang="en-US" b="1" dirty="0"/>
            </a:br>
            <a:r>
              <a:rPr lang="en-US" b="1" dirty="0"/>
              <a:t>Which hides your life and shows not half your arts.</a:t>
            </a:r>
            <a:br>
              <a:rPr lang="en-US" b="1" dirty="0"/>
            </a:br>
            <a:r>
              <a:rPr lang="en-US" b="1" dirty="0"/>
              <a:t>If I could write the beauty of your eyes</a:t>
            </a:r>
            <a:br>
              <a:rPr lang="en-US" b="1" dirty="0"/>
            </a:br>
            <a:r>
              <a:rPr lang="en-US" b="1" dirty="0"/>
              <a:t>And in fresh numbers number all your graces,</a:t>
            </a:r>
            <a:br>
              <a:rPr lang="en-US" b="1" dirty="0"/>
            </a:br>
            <a:r>
              <a:rPr lang="en-US" b="1" dirty="0"/>
              <a:t>The age to come would say 'This poet lies:</a:t>
            </a:r>
            <a:br>
              <a:rPr lang="en-US" b="1" dirty="0"/>
            </a:br>
            <a:r>
              <a:rPr lang="en-US" b="1" dirty="0"/>
              <a:t>Such heavenly touches ne'er </a:t>
            </a:r>
            <a:r>
              <a:rPr lang="en-US" b="1" dirty="0" err="1"/>
              <a:t>touch'd</a:t>
            </a:r>
            <a:r>
              <a:rPr lang="en-US" b="1" dirty="0"/>
              <a:t> earthly faces.'</a:t>
            </a:r>
            <a:br>
              <a:rPr lang="en-US" b="1" dirty="0"/>
            </a:br>
            <a:r>
              <a:rPr lang="en-US" b="1" dirty="0"/>
              <a:t>So should my papers </a:t>
            </a:r>
            <a:r>
              <a:rPr lang="en-US" b="1" dirty="0" err="1"/>
              <a:t>yellow'd</a:t>
            </a:r>
            <a:r>
              <a:rPr lang="en-US" b="1" dirty="0"/>
              <a:t> with their age</a:t>
            </a:r>
            <a:br>
              <a:rPr lang="en-US" b="1" dirty="0"/>
            </a:br>
            <a:r>
              <a:rPr lang="en-US" b="1" dirty="0"/>
              <a:t>Be </a:t>
            </a:r>
            <a:r>
              <a:rPr lang="en-US" b="1" dirty="0" err="1"/>
              <a:t>scorn'd</a:t>
            </a:r>
            <a:r>
              <a:rPr lang="en-US" b="1" dirty="0"/>
              <a:t> like old men of less truth than tongue,</a:t>
            </a:r>
            <a:br>
              <a:rPr lang="en-US" b="1" dirty="0"/>
            </a:br>
            <a:r>
              <a:rPr lang="en-US" b="1" dirty="0"/>
              <a:t>And your true rights be </a:t>
            </a:r>
            <a:r>
              <a:rPr lang="en-US" b="1" dirty="0" err="1"/>
              <a:t>term'd</a:t>
            </a:r>
            <a:r>
              <a:rPr lang="en-US" b="1" dirty="0"/>
              <a:t> a poet's rage</a:t>
            </a:r>
            <a:br>
              <a:rPr lang="en-US" b="1" dirty="0"/>
            </a:br>
            <a:r>
              <a:rPr lang="en-US" b="1" dirty="0"/>
              <a:t>And stretched </a:t>
            </a:r>
            <a:r>
              <a:rPr lang="en-US" b="1" dirty="0" err="1"/>
              <a:t>metre</a:t>
            </a:r>
            <a:r>
              <a:rPr lang="en-US" b="1" dirty="0"/>
              <a:t> of an antique song:</a:t>
            </a:r>
            <a:br>
              <a:rPr lang="en-US" b="1" dirty="0"/>
            </a:br>
            <a:r>
              <a:rPr lang="en-US" b="1" dirty="0"/>
              <a:t>But were some child of yours alive that time,</a:t>
            </a:r>
            <a:br>
              <a:rPr lang="en-US" b="1" dirty="0"/>
            </a:br>
            <a:r>
              <a:rPr lang="en-US" b="1" dirty="0"/>
              <a:t>You should live twice; in it and in my rhyme.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0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SCENE I. A desert place.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Thunder and lightning. Enter three Witches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0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17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В.Набокова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803637"/>
              </p:ext>
            </p:extLst>
          </p:nvPr>
        </p:nvGraphicFramePr>
        <p:xfrm>
          <a:off x="0" y="1484784"/>
          <a:ext cx="9124493" cy="4536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7037"/>
                <a:gridCol w="4487456"/>
              </a:tblGrid>
              <a:tr h="4536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Who </a:t>
                      </a:r>
                      <a:r>
                        <a:rPr lang="en-US" sz="1600" dirty="0">
                          <a:effectLst/>
                        </a:rPr>
                        <a:t>will believe my verse in time to come,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If it were </a:t>
                      </a:r>
                      <a:r>
                        <a:rPr lang="en-US" sz="1600" dirty="0" err="1">
                          <a:effectLst/>
                        </a:rPr>
                        <a:t>fill'd</a:t>
                      </a:r>
                      <a:r>
                        <a:rPr lang="en-US" sz="1600" dirty="0">
                          <a:effectLst/>
                        </a:rPr>
                        <a:t> with your most high deserts?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Though yet, heaven knows, it is but as a tomb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 hides your life and shows not half your arts.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If I could write the beauty of your eyes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in fresh numbers number all your graces,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age to come would say 'This poet lies: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Such heavenly touches ne'er </a:t>
                      </a:r>
                      <a:r>
                        <a:rPr lang="en-US" sz="1600" dirty="0" err="1">
                          <a:effectLst/>
                        </a:rPr>
                        <a:t>touch'd</a:t>
                      </a:r>
                      <a:r>
                        <a:rPr lang="en-US" sz="1600" dirty="0">
                          <a:effectLst/>
                        </a:rPr>
                        <a:t> earthly faces.'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So should my papers </a:t>
                      </a:r>
                      <a:r>
                        <a:rPr lang="en-US" sz="1600" dirty="0" err="1">
                          <a:effectLst/>
                        </a:rPr>
                        <a:t>yellow'd</a:t>
                      </a:r>
                      <a:r>
                        <a:rPr lang="en-US" sz="1600" dirty="0">
                          <a:effectLst/>
                        </a:rPr>
                        <a:t> with their age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Be </a:t>
                      </a:r>
                      <a:r>
                        <a:rPr lang="en-US" sz="1600" dirty="0" err="1">
                          <a:effectLst/>
                        </a:rPr>
                        <a:t>scorn'd</a:t>
                      </a:r>
                      <a:r>
                        <a:rPr lang="en-US" sz="1600" dirty="0">
                          <a:effectLst/>
                        </a:rPr>
                        <a:t> like old men of less truth than tongue,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your true rights be </a:t>
                      </a:r>
                      <a:r>
                        <a:rPr lang="en-US" sz="1600" dirty="0" err="1">
                          <a:effectLst/>
                        </a:rPr>
                        <a:t>term'd</a:t>
                      </a:r>
                      <a:r>
                        <a:rPr lang="en-US" sz="1600" dirty="0">
                          <a:effectLst/>
                        </a:rPr>
                        <a:t> a poet's rage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stretched </a:t>
                      </a:r>
                      <a:r>
                        <a:rPr lang="en-US" sz="1600" dirty="0" err="1">
                          <a:effectLst/>
                        </a:rPr>
                        <a:t>metre</a:t>
                      </a:r>
                      <a:r>
                        <a:rPr lang="en-US" sz="1600" dirty="0">
                          <a:effectLst/>
                        </a:rPr>
                        <a:t> of an antique song: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But were some child of yours alive that time,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You should live twice; in it and in my rhyme.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Сонет </a:t>
                      </a:r>
                      <a:r>
                        <a:rPr lang="ru-RU" sz="1600" dirty="0">
                          <a:effectLst/>
                        </a:rPr>
                        <a:t>мой за обман века бы осудили,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когда б он показал свой образ неземной, —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но в песне, знает Бог, ты скрыта, как в могиле,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 жизнь твоих очей не выявлена мной.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Затем ли волшебство мной было бы воспето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 чистое число всех прелестей твоих —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чтоб молвили века: «Не слушайте поэта;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божественности сей нет в обликах мирских»?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Так высмеют мой труд, поблекнувший и сирый,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так россказни смешны речистых стариков, —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 правду о тебе сочтут за прихоть лиры,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за древний образец напыщенных стихов...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Но если бы нашлось дитя твое на свете,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жила бы ты вдвойне — в потомке и в сонете.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4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17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Н.Гумилева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430142"/>
              </p:ext>
            </p:extLst>
          </p:nvPr>
        </p:nvGraphicFramePr>
        <p:xfrm>
          <a:off x="251520" y="1556792"/>
          <a:ext cx="8784976" cy="4536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08512"/>
                <a:gridCol w="4176464"/>
              </a:tblGrid>
              <a:tr h="4536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Who </a:t>
                      </a:r>
                      <a:r>
                        <a:rPr lang="en-US" sz="1600" dirty="0">
                          <a:effectLst/>
                        </a:rPr>
                        <a:t>will believe my verse in time to come,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If it were </a:t>
                      </a:r>
                      <a:r>
                        <a:rPr lang="en-US" sz="1600" dirty="0" err="1">
                          <a:effectLst/>
                        </a:rPr>
                        <a:t>fill'd</a:t>
                      </a:r>
                      <a:r>
                        <a:rPr lang="en-US" sz="1600" dirty="0">
                          <a:effectLst/>
                        </a:rPr>
                        <a:t> with your most high deserts?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Though yet, heaven knows, it is but as a tomb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 hides your life and shows not half your arts.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If I could write the beauty of your eyes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in fresh numbers number all your graces,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age to come would say 'This poet lies: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Such heavenly touches ne'er </a:t>
                      </a:r>
                      <a:r>
                        <a:rPr lang="en-US" sz="1600" dirty="0" err="1">
                          <a:effectLst/>
                        </a:rPr>
                        <a:t>touch'd</a:t>
                      </a:r>
                      <a:r>
                        <a:rPr lang="en-US" sz="1600" dirty="0">
                          <a:effectLst/>
                        </a:rPr>
                        <a:t> earthly faces.'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So should my papers </a:t>
                      </a:r>
                      <a:r>
                        <a:rPr lang="en-US" sz="1600" dirty="0" err="1">
                          <a:effectLst/>
                        </a:rPr>
                        <a:t>yellow'd</a:t>
                      </a:r>
                      <a:r>
                        <a:rPr lang="en-US" sz="1600" dirty="0">
                          <a:effectLst/>
                        </a:rPr>
                        <a:t> with their age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Be </a:t>
                      </a:r>
                      <a:r>
                        <a:rPr lang="en-US" sz="1600" dirty="0" err="1">
                          <a:effectLst/>
                        </a:rPr>
                        <a:t>scorn'd</a:t>
                      </a:r>
                      <a:r>
                        <a:rPr lang="en-US" sz="1600" dirty="0">
                          <a:effectLst/>
                        </a:rPr>
                        <a:t> like old men of less truth than tongue,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your true rights be </a:t>
                      </a:r>
                      <a:r>
                        <a:rPr lang="en-US" sz="1600" dirty="0" err="1">
                          <a:effectLst/>
                        </a:rPr>
                        <a:t>term'd</a:t>
                      </a:r>
                      <a:r>
                        <a:rPr lang="en-US" sz="1600" dirty="0">
                          <a:effectLst/>
                        </a:rPr>
                        <a:t> a poet's rage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stretched </a:t>
                      </a:r>
                      <a:r>
                        <a:rPr lang="en-US" sz="1600" dirty="0" err="1">
                          <a:effectLst/>
                        </a:rPr>
                        <a:t>metre</a:t>
                      </a:r>
                      <a:r>
                        <a:rPr lang="en-US" sz="1600" dirty="0">
                          <a:effectLst/>
                        </a:rPr>
                        <a:t> of an antique song: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But were some child of yours alive that time,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You should live twice; in it and in my rhyme.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Моим </a:t>
                      </a:r>
                      <a:r>
                        <a:rPr lang="ru-RU" sz="1600" dirty="0">
                          <a:effectLst/>
                        </a:rPr>
                        <a:t>поэмам кто б поверить мог,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Коль Ваших качеств дал я в них картину?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Они — гроб Вашей жизни, знает Бог,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Их могут передать лишь вполовину.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 опиши я Ваших взоров свет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 перечисли все, что в Вас прелестно,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Грядущий век решил бы: «Лжет поэт,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То лик не человека, а небесный».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Он осмеял бы ветхие листы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Как старцев, что болтливей, чем умнее.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Он эту правду счел бы за мечты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Иль старой песни вольные затеи.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Но будь у Вас ребенок в веке том,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Вы жили б дважды — и в стихах, и в нем.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5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17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В.К.Житомирского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566074"/>
              </p:ext>
            </p:extLst>
          </p:nvPr>
        </p:nvGraphicFramePr>
        <p:xfrm>
          <a:off x="395536" y="1412776"/>
          <a:ext cx="8352927" cy="48965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36504"/>
                <a:gridCol w="3816423"/>
              </a:tblGrid>
              <a:tr h="4896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Who </a:t>
                      </a:r>
                      <a:r>
                        <a:rPr lang="en-US" sz="1600" dirty="0">
                          <a:effectLst/>
                        </a:rPr>
                        <a:t>will believe my verse in time to come,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If it were </a:t>
                      </a:r>
                      <a:r>
                        <a:rPr lang="en-US" sz="1600" dirty="0" err="1">
                          <a:effectLst/>
                        </a:rPr>
                        <a:t>fill'd</a:t>
                      </a:r>
                      <a:r>
                        <a:rPr lang="en-US" sz="1600" dirty="0">
                          <a:effectLst/>
                        </a:rPr>
                        <a:t> with your most high deserts?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Though yet, heaven knows, it is but as a tomb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 hides your life and shows not half your arts.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If I could write the beauty of your eyes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in fresh numbers number all your graces,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age to come would say 'This poet lies: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Such heavenly touches ne'er </a:t>
                      </a:r>
                      <a:r>
                        <a:rPr lang="en-US" sz="1600" dirty="0" err="1">
                          <a:effectLst/>
                        </a:rPr>
                        <a:t>touch'd</a:t>
                      </a:r>
                      <a:r>
                        <a:rPr lang="en-US" sz="1600" dirty="0">
                          <a:effectLst/>
                        </a:rPr>
                        <a:t> earthly faces.'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So should my papers </a:t>
                      </a:r>
                      <a:r>
                        <a:rPr lang="en-US" sz="1600" dirty="0" err="1">
                          <a:effectLst/>
                        </a:rPr>
                        <a:t>yellow'd</a:t>
                      </a:r>
                      <a:r>
                        <a:rPr lang="en-US" sz="1600" dirty="0">
                          <a:effectLst/>
                        </a:rPr>
                        <a:t> with their age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Be </a:t>
                      </a:r>
                      <a:r>
                        <a:rPr lang="en-US" sz="1600" dirty="0" err="1">
                          <a:effectLst/>
                        </a:rPr>
                        <a:t>scorn'd</a:t>
                      </a:r>
                      <a:r>
                        <a:rPr lang="en-US" sz="1600" dirty="0">
                          <a:effectLst/>
                        </a:rPr>
                        <a:t> like old men of less truth than tongue,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your true rights be </a:t>
                      </a:r>
                      <a:r>
                        <a:rPr lang="en-US" sz="1600" dirty="0" err="1">
                          <a:effectLst/>
                        </a:rPr>
                        <a:t>term'd</a:t>
                      </a:r>
                      <a:r>
                        <a:rPr lang="en-US" sz="1600" dirty="0">
                          <a:effectLst/>
                        </a:rPr>
                        <a:t> a poet's rage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stretched </a:t>
                      </a:r>
                      <a:r>
                        <a:rPr lang="en-US" sz="1600" dirty="0" err="1">
                          <a:effectLst/>
                        </a:rPr>
                        <a:t>metre</a:t>
                      </a:r>
                      <a:r>
                        <a:rPr lang="en-US" sz="1600" dirty="0">
                          <a:effectLst/>
                        </a:rPr>
                        <a:t> of an antique song: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But were some child of yours alive that time,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You should live twice; in it and in my rhyme.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Кто </a:t>
                      </a:r>
                      <a:r>
                        <a:rPr lang="ru-RU" sz="1600" dirty="0">
                          <a:effectLst/>
                        </a:rPr>
                        <a:t>в будущем моим стихам поверит?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Я прелестью твоей наполнил их,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 передал её не в полной мере,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Ты жизнь сама – и как могила стих.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если б смог я описать стихами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красоту твою и блеск очей,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Потомки скажут: ложь, игра словами,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Небесных черт нет у земных людей.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Отбросят пожелтевшие листочки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 лживый вздор болтливых стариков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скажут: что ж, рифмованные строчки,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Поэта вольности, фигуры старых строф.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 если будет дочь твоя жива,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Ты будешь жить: в ней и в моих словах.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1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27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Weary with toil, I haste me to my bed,</a:t>
            </a:r>
            <a:br>
              <a:rPr lang="en-US" b="1" dirty="0"/>
            </a:br>
            <a:r>
              <a:rPr lang="en-US" b="1" dirty="0"/>
              <a:t>The dear repose for limbs with travel tired;</a:t>
            </a:r>
            <a:br>
              <a:rPr lang="en-US" b="1" dirty="0"/>
            </a:br>
            <a:r>
              <a:rPr lang="en-US" b="1" dirty="0"/>
              <a:t>But then begins a journey in my head,</a:t>
            </a:r>
            <a:br>
              <a:rPr lang="en-US" b="1" dirty="0"/>
            </a:br>
            <a:r>
              <a:rPr lang="en-US" b="1" dirty="0"/>
              <a:t>To work my mind, when body's work's expired:</a:t>
            </a:r>
            <a:br>
              <a:rPr lang="en-US" b="1" dirty="0"/>
            </a:br>
            <a:r>
              <a:rPr lang="en-US" b="1" dirty="0"/>
              <a:t>For then my thoughts, from far where I abide,</a:t>
            </a:r>
            <a:br>
              <a:rPr lang="en-US" b="1" dirty="0"/>
            </a:br>
            <a:r>
              <a:rPr lang="en-US" b="1" dirty="0"/>
              <a:t>Intend a zealous pilgrimage to thee,</a:t>
            </a:r>
            <a:br>
              <a:rPr lang="en-US" b="1" dirty="0"/>
            </a:br>
            <a:r>
              <a:rPr lang="en-US" b="1" dirty="0"/>
              <a:t>And keep my drooping eyelids open wide,</a:t>
            </a:r>
            <a:br>
              <a:rPr lang="en-US" b="1" dirty="0"/>
            </a:br>
            <a:r>
              <a:rPr lang="en-US" b="1" dirty="0"/>
              <a:t>Looking on darkness which the blind do see</a:t>
            </a:r>
            <a:br>
              <a:rPr lang="en-US" b="1" dirty="0"/>
            </a:br>
            <a:r>
              <a:rPr lang="en-US" b="1" dirty="0"/>
              <a:t>Save that my soul's imaginary sight</a:t>
            </a:r>
            <a:br>
              <a:rPr lang="en-US" b="1" dirty="0"/>
            </a:br>
            <a:r>
              <a:rPr lang="en-US" b="1" dirty="0"/>
              <a:t>Presents thy shadow to my sightless view,</a:t>
            </a:r>
            <a:br>
              <a:rPr lang="en-US" b="1" dirty="0"/>
            </a:br>
            <a:r>
              <a:rPr lang="en-US" b="1" dirty="0"/>
              <a:t>Which, like a jewel hung in ghastly night,</a:t>
            </a:r>
            <a:br>
              <a:rPr lang="en-US" b="1" dirty="0"/>
            </a:br>
            <a:r>
              <a:rPr lang="en-US" b="1" dirty="0"/>
              <a:t>Makes black night beauteous and her old face new.</a:t>
            </a:r>
            <a:br>
              <a:rPr lang="en-US" b="1" dirty="0"/>
            </a:br>
            <a:r>
              <a:rPr lang="en-US" b="1" dirty="0"/>
              <a:t>Lo! thus, by day my limbs, by night my mind,</a:t>
            </a:r>
            <a:br>
              <a:rPr lang="en-US" b="1" dirty="0"/>
            </a:br>
            <a:r>
              <a:rPr lang="en-US" b="1" dirty="0"/>
              <a:t>For thee and for myself no quiet find.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9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27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В.Набокова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932229"/>
              </p:ext>
            </p:extLst>
          </p:nvPr>
        </p:nvGraphicFramePr>
        <p:xfrm>
          <a:off x="323528" y="1484784"/>
          <a:ext cx="8820472" cy="4896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64496"/>
                <a:gridCol w="4355976"/>
              </a:tblGrid>
              <a:tr h="4896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Weary </a:t>
                      </a:r>
                      <a:r>
                        <a:rPr lang="en-US" sz="1600" dirty="0">
                          <a:effectLst/>
                        </a:rPr>
                        <a:t>with toil, I haste me to my bed,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dear repose for limbs with travel tired;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But then begins a journey in my head,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To work my mind, when body's work's expired: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For then my thoughts, from far where I abide,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Intend a zealous pilgrimage to thee,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keep my drooping eyelids open wide,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Looking on darkness which the blind do see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Save that my soul's imaginary sight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Presents thy shadow to my sightless view,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Which, like a jewel hung in ghastly night,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Makes black night beauteous and her old face new.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Lo! thus, by day my limbs, by night my mind,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For thee and for myself no quiet find.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Спешу </a:t>
                      </a:r>
                      <a:r>
                        <a:rPr lang="ru-RU" sz="1600" dirty="0">
                          <a:effectLst/>
                        </a:rPr>
                        <a:t>я, </a:t>
                      </a:r>
                      <a:r>
                        <a:rPr lang="ru-RU" sz="1600" dirty="0" err="1">
                          <a:effectLst/>
                        </a:rPr>
                        <a:t>утомясь</a:t>
                      </a:r>
                      <a:r>
                        <a:rPr lang="ru-RU" sz="1600" dirty="0">
                          <a:effectLst/>
                        </a:rPr>
                        <a:t>, к целительной постели,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где плоти суждено от странствий отдохнуть, —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но только все труды от тела отлетели,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пускается мой ум в паломнический путь.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Потоки дум моих, отсюда, издалека,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настойчиво к твоим стремятся чудесам —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 держат, и влекут изменчивое око,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открытое во тьму, знакомую слепцам.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Зато моей души таинственное зренье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торопится помочь полночной слепоте;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окрашивая ночь, твое отображенье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дрожит, как самоцвет, в могильной темноте.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Так, ни тебе, ни мне покоя не давая,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днем тело трудится, а ночью — мысль живая.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8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52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So am I as the rich, whose blessed key</a:t>
            </a:r>
            <a:br>
              <a:rPr lang="en-US" b="1" dirty="0"/>
            </a:br>
            <a:r>
              <a:rPr lang="en-US" b="1" dirty="0"/>
              <a:t>Can bring him to his sweet up-locked treasure,</a:t>
            </a:r>
            <a:br>
              <a:rPr lang="en-US" b="1" dirty="0"/>
            </a:br>
            <a:r>
              <a:rPr lang="en-US" b="1" dirty="0"/>
              <a:t>The which he will not every hour survey,</a:t>
            </a:r>
            <a:br>
              <a:rPr lang="en-US" b="1" dirty="0"/>
            </a:br>
            <a:r>
              <a:rPr lang="en-US" b="1" dirty="0"/>
              <a:t>For blunting the fine point of seldom pleasure.</a:t>
            </a:r>
            <a:br>
              <a:rPr lang="en-US" b="1" dirty="0"/>
            </a:br>
            <a:r>
              <a:rPr lang="en-US" b="1" dirty="0"/>
              <a:t>Therefore are feasts so solemn and so rare,</a:t>
            </a:r>
            <a:br>
              <a:rPr lang="en-US" b="1" dirty="0"/>
            </a:br>
            <a:r>
              <a:rPr lang="en-US" b="1" dirty="0"/>
              <a:t>Since, seldom coming, in the long year set,</a:t>
            </a:r>
            <a:br>
              <a:rPr lang="en-US" b="1" dirty="0"/>
            </a:br>
            <a:r>
              <a:rPr lang="en-US" b="1" dirty="0"/>
              <a:t>Like stones of worth they thinly placed are,</a:t>
            </a:r>
            <a:br>
              <a:rPr lang="en-US" b="1" dirty="0"/>
            </a:br>
            <a:r>
              <a:rPr lang="en-US" b="1" dirty="0"/>
              <a:t>Or captain jewels in the </a:t>
            </a:r>
            <a:r>
              <a:rPr lang="en-US" b="1" dirty="0" err="1"/>
              <a:t>carcanet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So is the time that keeps you as my chest,</a:t>
            </a:r>
            <a:br>
              <a:rPr lang="en-US" b="1" dirty="0"/>
            </a:br>
            <a:r>
              <a:rPr lang="en-US" b="1" dirty="0"/>
              <a:t>Or as the wardrobe which the robe doth hide,</a:t>
            </a:r>
            <a:br>
              <a:rPr lang="en-US" b="1" dirty="0"/>
            </a:br>
            <a:r>
              <a:rPr lang="en-US" b="1" dirty="0"/>
              <a:t>To make some special instant special blest,</a:t>
            </a:r>
            <a:br>
              <a:rPr lang="en-US" b="1" dirty="0"/>
            </a:br>
            <a:r>
              <a:rPr lang="en-US" b="1" dirty="0"/>
              <a:t>By new unfolding his </a:t>
            </a:r>
            <a:r>
              <a:rPr lang="en-US" b="1" dirty="0" err="1"/>
              <a:t>imprison'd</a:t>
            </a:r>
            <a:r>
              <a:rPr lang="en-US" b="1" dirty="0"/>
              <a:t> pride.</a:t>
            </a:r>
            <a:br>
              <a:rPr lang="en-US" b="1" dirty="0"/>
            </a:br>
            <a:r>
              <a:rPr lang="en-US" b="1" dirty="0"/>
              <a:t>Blessed are you, whose worthiness gives scope,</a:t>
            </a:r>
            <a:br>
              <a:rPr lang="en-US" b="1" dirty="0"/>
            </a:br>
            <a:r>
              <a:rPr lang="en-US" b="1" dirty="0"/>
              <a:t>Being had, to triumph, being </a:t>
            </a:r>
            <a:r>
              <a:rPr lang="en-US" b="1" dirty="0" err="1"/>
              <a:t>lack'd</a:t>
            </a:r>
            <a:r>
              <a:rPr lang="en-US" b="1" dirty="0"/>
              <a:t>, to hope.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6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52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В.К.Житомирского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831493"/>
              </p:ext>
            </p:extLst>
          </p:nvPr>
        </p:nvGraphicFramePr>
        <p:xfrm>
          <a:off x="179512" y="1484784"/>
          <a:ext cx="8856983" cy="4896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67835"/>
                <a:gridCol w="4189148"/>
              </a:tblGrid>
              <a:tr h="4896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So </a:t>
                      </a:r>
                      <a:r>
                        <a:rPr lang="en-US" sz="1600" dirty="0">
                          <a:effectLst/>
                        </a:rPr>
                        <a:t>am I as the rich, whose blessed key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Can bring him to his sweet up-locked treasure,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which he will not every hour survey,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For blunting the fine point of seldom pleasure.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Therefore are feasts so solemn and so rare,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Since, seldom coming, in the long year set,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Like stones of worth they thinly placed are,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Or captain jewels in the </a:t>
                      </a:r>
                      <a:r>
                        <a:rPr lang="en-US" sz="1600" dirty="0" err="1">
                          <a:effectLst/>
                        </a:rPr>
                        <a:t>carcanet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So is the time that keeps you as my chest,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Or as the wardrobe which the robe doth hide,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To make some special instant special blest,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By new unfolding his </a:t>
                      </a:r>
                      <a:r>
                        <a:rPr lang="en-US" sz="1600" dirty="0" err="1">
                          <a:effectLst/>
                        </a:rPr>
                        <a:t>imprison'd</a:t>
                      </a:r>
                      <a:r>
                        <a:rPr lang="en-US" sz="1600" dirty="0">
                          <a:effectLst/>
                        </a:rPr>
                        <a:t> pride.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Blessed are you, whose worthiness gives scope,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Being had, to triumph, being </a:t>
                      </a:r>
                      <a:r>
                        <a:rPr lang="en-US" sz="1600" dirty="0" err="1">
                          <a:effectLst/>
                        </a:rPr>
                        <a:t>lack'd</a:t>
                      </a:r>
                      <a:r>
                        <a:rPr lang="en-US" sz="1600" dirty="0">
                          <a:effectLst/>
                        </a:rPr>
                        <a:t>, to hope.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Теперь </a:t>
                      </a:r>
                      <a:r>
                        <a:rPr lang="ru-RU" sz="1600" dirty="0">
                          <a:effectLst/>
                        </a:rPr>
                        <a:t>я как богач, который властно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Замкнув на ключ сокровище своё,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Его не хочет видеть ежечасно,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Чтоб не тупилось счастья остриё.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Средь вереницы долгих дней в 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Торжественны и редки дни веселья,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 редко между мелкими идут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Крупнейшие каменья ожерелья.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в недрах времени хранишься ты,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 в сундуке заботливо хранят, 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Чтоб развернуть блеск пленной красоты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особый день, - особенный наряд.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Благословен день торжества: ты здесь!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 нет тебя, - надежда всё же есть.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2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73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That time of year thou </a:t>
            </a:r>
            <a:r>
              <a:rPr lang="en-US" b="1" dirty="0" err="1"/>
              <a:t>mayst</a:t>
            </a:r>
            <a:r>
              <a:rPr lang="en-US" b="1" dirty="0"/>
              <a:t> in me behold</a:t>
            </a:r>
            <a:br>
              <a:rPr lang="en-US" b="1" dirty="0"/>
            </a:br>
            <a:r>
              <a:rPr lang="en-US" b="1" dirty="0"/>
              <a:t>When yellow leaves, or none, or few, do hang</a:t>
            </a:r>
            <a:br>
              <a:rPr lang="en-US" b="1" dirty="0"/>
            </a:br>
            <a:r>
              <a:rPr lang="en-US" b="1" dirty="0"/>
              <a:t>Upon those boughs which shake against the cold,</a:t>
            </a:r>
            <a:br>
              <a:rPr lang="en-US" b="1" dirty="0"/>
            </a:br>
            <a:r>
              <a:rPr lang="en-US" b="1" dirty="0"/>
              <a:t>Bare </a:t>
            </a:r>
            <a:r>
              <a:rPr lang="en-US" b="1" dirty="0" err="1"/>
              <a:t>ruin'd</a:t>
            </a:r>
            <a:r>
              <a:rPr lang="en-US" b="1" dirty="0"/>
              <a:t> choirs, where late the sweet birds sang.</a:t>
            </a:r>
            <a:br>
              <a:rPr lang="en-US" b="1" dirty="0"/>
            </a:br>
            <a:r>
              <a:rPr lang="en-US" b="1" dirty="0"/>
              <a:t>In me thou </a:t>
            </a:r>
            <a:r>
              <a:rPr lang="en-US" b="1" dirty="0" err="1"/>
              <a:t>seest</a:t>
            </a:r>
            <a:r>
              <a:rPr lang="en-US" b="1" dirty="0"/>
              <a:t> the twilight of such day</a:t>
            </a:r>
            <a:br>
              <a:rPr lang="en-US" b="1" dirty="0"/>
            </a:br>
            <a:r>
              <a:rPr lang="en-US" b="1" dirty="0"/>
              <a:t>As after sunset </a:t>
            </a:r>
            <a:r>
              <a:rPr lang="en-US" b="1" dirty="0" err="1"/>
              <a:t>fadeth</a:t>
            </a:r>
            <a:r>
              <a:rPr lang="en-US" b="1" dirty="0"/>
              <a:t> in the west,</a:t>
            </a:r>
            <a:br>
              <a:rPr lang="en-US" b="1" dirty="0"/>
            </a:br>
            <a:r>
              <a:rPr lang="en-US" b="1" dirty="0"/>
              <a:t>Which by and by black night doth take away,</a:t>
            </a:r>
            <a:br>
              <a:rPr lang="en-US" b="1" dirty="0"/>
            </a:br>
            <a:r>
              <a:rPr lang="en-US" b="1" dirty="0"/>
              <a:t>Death's second self, that seals up all in rest.</a:t>
            </a:r>
            <a:br>
              <a:rPr lang="en-US" b="1" dirty="0"/>
            </a:br>
            <a:r>
              <a:rPr lang="en-US" b="1" dirty="0"/>
              <a:t>In me thou </a:t>
            </a:r>
            <a:r>
              <a:rPr lang="en-US" b="1" dirty="0" err="1"/>
              <a:t>see'st</a:t>
            </a:r>
            <a:r>
              <a:rPr lang="en-US" b="1" dirty="0"/>
              <a:t> the glowing of such fire</a:t>
            </a:r>
            <a:br>
              <a:rPr lang="en-US" b="1" dirty="0"/>
            </a:br>
            <a:r>
              <a:rPr lang="en-US" b="1" dirty="0"/>
              <a:t>That on the ashes of his youth doth lie,</a:t>
            </a:r>
            <a:br>
              <a:rPr lang="en-US" b="1" dirty="0"/>
            </a:br>
            <a:r>
              <a:rPr lang="en-US" b="1" dirty="0"/>
              <a:t>As the death-bed whereon it must expire</a:t>
            </a:r>
            <a:br>
              <a:rPr lang="en-US" b="1" dirty="0"/>
            </a:br>
            <a:r>
              <a:rPr lang="en-US" b="1" dirty="0"/>
              <a:t>Consumed with that which it was </a:t>
            </a:r>
            <a:r>
              <a:rPr lang="en-US" b="1" dirty="0" err="1"/>
              <a:t>nourish'd</a:t>
            </a:r>
            <a:r>
              <a:rPr lang="en-US" b="1" dirty="0"/>
              <a:t> by.</a:t>
            </a:r>
            <a:br>
              <a:rPr lang="en-US" b="1" dirty="0"/>
            </a:br>
            <a:r>
              <a:rPr lang="en-US" b="1" dirty="0"/>
              <a:t>This thou </a:t>
            </a:r>
            <a:r>
              <a:rPr lang="en-US" b="1" dirty="0" err="1"/>
              <a:t>perceivest</a:t>
            </a:r>
            <a:r>
              <a:rPr lang="en-US" b="1" dirty="0"/>
              <a:t>, which makes thy love more strong,</a:t>
            </a:r>
            <a:br>
              <a:rPr lang="en-US" b="1" dirty="0"/>
            </a:br>
            <a:r>
              <a:rPr lang="en-US" b="1" dirty="0"/>
              <a:t>To love that well which thou must leave ere long.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5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73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Б.Л.Пастернака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606843"/>
              </p:ext>
            </p:extLst>
          </p:nvPr>
        </p:nvGraphicFramePr>
        <p:xfrm>
          <a:off x="179512" y="1484784"/>
          <a:ext cx="8784975" cy="4680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24536"/>
                <a:gridCol w="3960439"/>
              </a:tblGrid>
              <a:tr h="468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That </a:t>
                      </a:r>
                      <a:r>
                        <a:rPr lang="en-US" sz="1600" dirty="0">
                          <a:effectLst/>
                        </a:rPr>
                        <a:t>time of year thou </a:t>
                      </a:r>
                      <a:r>
                        <a:rPr lang="en-US" sz="1600" dirty="0" err="1">
                          <a:effectLst/>
                        </a:rPr>
                        <a:t>mayst</a:t>
                      </a:r>
                      <a:r>
                        <a:rPr lang="en-US" sz="1600" dirty="0">
                          <a:effectLst/>
                        </a:rPr>
                        <a:t> in me behold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When yellow leaves, or none, or few, do hang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Upon those boughs which shake against the cold,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Bare </a:t>
                      </a:r>
                      <a:r>
                        <a:rPr lang="en-US" sz="1600" dirty="0" err="1">
                          <a:effectLst/>
                        </a:rPr>
                        <a:t>ruin'd</a:t>
                      </a:r>
                      <a:r>
                        <a:rPr lang="en-US" sz="1600" dirty="0">
                          <a:effectLst/>
                        </a:rPr>
                        <a:t> choirs, where late the sweet birds sang.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In me thou </a:t>
                      </a:r>
                      <a:r>
                        <a:rPr lang="en-US" sz="1600" dirty="0" err="1">
                          <a:effectLst/>
                        </a:rPr>
                        <a:t>seest</a:t>
                      </a:r>
                      <a:r>
                        <a:rPr lang="en-US" sz="1600" dirty="0">
                          <a:effectLst/>
                        </a:rPr>
                        <a:t> the twilight of such day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As after sunset </a:t>
                      </a:r>
                      <a:r>
                        <a:rPr lang="en-US" sz="1600" dirty="0" err="1">
                          <a:effectLst/>
                        </a:rPr>
                        <a:t>fadeth</a:t>
                      </a:r>
                      <a:r>
                        <a:rPr lang="en-US" sz="1600" dirty="0">
                          <a:effectLst/>
                        </a:rPr>
                        <a:t> in the west,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 by and by black night doth take away,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Death's second self, that seals up all in rest.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In me thou </a:t>
                      </a:r>
                      <a:r>
                        <a:rPr lang="en-US" sz="1600" dirty="0" err="1">
                          <a:effectLst/>
                        </a:rPr>
                        <a:t>see'st</a:t>
                      </a:r>
                      <a:r>
                        <a:rPr lang="en-US" sz="1600" dirty="0">
                          <a:effectLst/>
                        </a:rPr>
                        <a:t> the glowing of such fire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That on the ashes of his youth doth lie,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As the death-bed whereon it must expire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Consumed with that which it was </a:t>
                      </a:r>
                      <a:r>
                        <a:rPr lang="en-US" sz="1600" dirty="0" err="1">
                          <a:effectLst/>
                        </a:rPr>
                        <a:t>nourish'd</a:t>
                      </a:r>
                      <a:r>
                        <a:rPr lang="en-US" sz="1600" dirty="0">
                          <a:effectLst/>
                        </a:rPr>
                        <a:t> by.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This thou </a:t>
                      </a:r>
                      <a:r>
                        <a:rPr lang="en-US" sz="1600" dirty="0" err="1">
                          <a:effectLst/>
                        </a:rPr>
                        <a:t>perceivest</a:t>
                      </a:r>
                      <a:r>
                        <a:rPr lang="en-US" sz="1600" dirty="0">
                          <a:effectLst/>
                        </a:rPr>
                        <a:t>, which makes thy love more strong,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To love that well which thou must leave ere long.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То </a:t>
                      </a:r>
                      <a:r>
                        <a:rPr lang="ru-RU" sz="1600" dirty="0">
                          <a:effectLst/>
                        </a:rPr>
                        <a:t>время года видишь ты во мне,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Когда из листьев редко где какой,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Дрожа, желтеет в веток голизне,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А птичий свист везде сменил покой.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Во мне ты видишь бледный край небес,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Где от заката памятка одна,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И, постепенно взявши перевес,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Их опечатывает темнота.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Во мне ты видишь то сгоранье пня,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Когда зола, что пламенем была,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Становится могилою огня,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А то, что грело, изошло дотла.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И, это видя, помни: нет цены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Свиданьям, дни которых сочтены.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5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73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В.К.Житомирского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146796"/>
              </p:ext>
            </p:extLst>
          </p:nvPr>
        </p:nvGraphicFramePr>
        <p:xfrm>
          <a:off x="0" y="1484784"/>
          <a:ext cx="9108504" cy="4680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87490"/>
                <a:gridCol w="4221014"/>
              </a:tblGrid>
              <a:tr h="468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That </a:t>
                      </a:r>
                      <a:r>
                        <a:rPr lang="en-US" sz="1600" dirty="0">
                          <a:effectLst/>
                        </a:rPr>
                        <a:t>time of year thou </a:t>
                      </a:r>
                      <a:r>
                        <a:rPr lang="en-US" sz="1600" dirty="0" err="1">
                          <a:effectLst/>
                        </a:rPr>
                        <a:t>mayst</a:t>
                      </a:r>
                      <a:r>
                        <a:rPr lang="en-US" sz="1600" dirty="0">
                          <a:effectLst/>
                        </a:rPr>
                        <a:t> in me behold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When yellow leaves, or none, or few, do hang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Upon those boughs which shake against the cold,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Bare </a:t>
                      </a:r>
                      <a:r>
                        <a:rPr lang="en-US" sz="1600" dirty="0" err="1">
                          <a:effectLst/>
                        </a:rPr>
                        <a:t>ruin'd</a:t>
                      </a:r>
                      <a:r>
                        <a:rPr lang="en-US" sz="1600" dirty="0">
                          <a:effectLst/>
                        </a:rPr>
                        <a:t> choirs, where late the sweet birds sang.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In me thou </a:t>
                      </a:r>
                      <a:r>
                        <a:rPr lang="en-US" sz="1600" dirty="0" err="1">
                          <a:effectLst/>
                        </a:rPr>
                        <a:t>seest</a:t>
                      </a:r>
                      <a:r>
                        <a:rPr lang="en-US" sz="1600" dirty="0">
                          <a:effectLst/>
                        </a:rPr>
                        <a:t> the twilight of such day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As after sunset </a:t>
                      </a:r>
                      <a:r>
                        <a:rPr lang="en-US" sz="1600" dirty="0" err="1">
                          <a:effectLst/>
                        </a:rPr>
                        <a:t>fadeth</a:t>
                      </a:r>
                      <a:r>
                        <a:rPr lang="en-US" sz="1600" dirty="0">
                          <a:effectLst/>
                        </a:rPr>
                        <a:t> in the west,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 by and by black night doth take away,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Death's second self, that seals up all in rest.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In me thou </a:t>
                      </a:r>
                      <a:r>
                        <a:rPr lang="en-US" sz="1600" dirty="0" err="1">
                          <a:effectLst/>
                        </a:rPr>
                        <a:t>see'st</a:t>
                      </a:r>
                      <a:r>
                        <a:rPr lang="en-US" sz="1600" dirty="0">
                          <a:effectLst/>
                        </a:rPr>
                        <a:t> the glowing of such fire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That on the ashes of his youth doth lie,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As the death-bed whereon it must expire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Consumed with that which it was </a:t>
                      </a:r>
                      <a:r>
                        <a:rPr lang="en-US" sz="1600" dirty="0" err="1">
                          <a:effectLst/>
                        </a:rPr>
                        <a:t>nourish'd</a:t>
                      </a:r>
                      <a:r>
                        <a:rPr lang="en-US" sz="1600" dirty="0">
                          <a:effectLst/>
                        </a:rPr>
                        <a:t> by.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This thou </a:t>
                      </a:r>
                      <a:r>
                        <a:rPr lang="en-US" sz="1600" dirty="0" err="1">
                          <a:effectLst/>
                        </a:rPr>
                        <a:t>perceivest</a:t>
                      </a:r>
                      <a:r>
                        <a:rPr lang="en-US" sz="1600" dirty="0">
                          <a:effectLst/>
                        </a:rPr>
                        <a:t>, which makes thy love more strong,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To love that well which thou must leave ere long.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Ты </a:t>
                      </a:r>
                      <a:r>
                        <a:rPr lang="ru-RU" sz="1600" dirty="0">
                          <a:effectLst/>
                        </a:rPr>
                        <a:t>узнаешь во мне то время года,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Когда на голых ветках, там и тут,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Желтеет лист и треплет непогода,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 ветхий клирос, певчих птиц приют.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 мне ты видишь сумерки: темнеет,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Закат на западе почти погас,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ночь мало по малу всё плотнее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 смерть во мрак укутывает нас.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 мне, ты видишь, тлеть теперь лишь может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Огонь на пепле юности своей,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угасает, как на смертном ложе,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Среди </a:t>
                      </a:r>
                      <a:r>
                        <a:rPr lang="ru-RU" sz="1600">
                          <a:effectLst/>
                        </a:rPr>
                        <a:t>питавших </a:t>
                      </a:r>
                      <a:r>
                        <a:rPr lang="ru-RU" sz="1600" smtClean="0">
                          <a:effectLst/>
                        </a:rPr>
                        <a:t>жар </a:t>
                      </a:r>
                      <a:r>
                        <a:rPr lang="ru-RU" sz="1600" dirty="0">
                          <a:effectLst/>
                        </a:rPr>
                        <a:t>его углей.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Ты видишь всё и любишь тем сильней,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Что для любви осталось мало дней.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5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66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Tired with all these, for restful death I cry,</a:t>
            </a:r>
            <a:br>
              <a:rPr lang="en-US" dirty="0"/>
            </a:br>
            <a:r>
              <a:rPr lang="en-US" dirty="0"/>
              <a:t>As, to behold desert a beggar born,</a:t>
            </a:r>
            <a:br>
              <a:rPr lang="en-US" dirty="0"/>
            </a:br>
            <a:r>
              <a:rPr lang="en-US" dirty="0"/>
              <a:t>And needy nothing </a:t>
            </a:r>
            <a:r>
              <a:rPr lang="en-US" dirty="0" err="1"/>
              <a:t>trimm'd</a:t>
            </a:r>
            <a:r>
              <a:rPr lang="en-US" dirty="0"/>
              <a:t> in jollity,</a:t>
            </a:r>
            <a:br>
              <a:rPr lang="en-US" dirty="0"/>
            </a:br>
            <a:r>
              <a:rPr lang="en-US" dirty="0"/>
              <a:t>And purest faith unhappily forsworn,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/>
              <a:t>guilded</a:t>
            </a:r>
            <a:r>
              <a:rPr lang="en-US" dirty="0"/>
              <a:t> </a:t>
            </a:r>
            <a:r>
              <a:rPr lang="en-US" dirty="0" err="1"/>
              <a:t>honour</a:t>
            </a:r>
            <a:r>
              <a:rPr lang="en-US" dirty="0"/>
              <a:t> shamefully misplaced,</a:t>
            </a:r>
            <a:br>
              <a:rPr lang="en-US" dirty="0"/>
            </a:br>
            <a:r>
              <a:rPr lang="en-US" dirty="0"/>
              <a:t>And maiden virtue rudely </a:t>
            </a:r>
            <a:r>
              <a:rPr lang="en-US" dirty="0" err="1"/>
              <a:t>strumpeted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And right perfection wrongfully disgraced,</a:t>
            </a:r>
            <a:br>
              <a:rPr lang="en-US" dirty="0"/>
            </a:br>
            <a:r>
              <a:rPr lang="en-US" dirty="0"/>
              <a:t>And strength by limping sway disabled,</a:t>
            </a:r>
            <a:br>
              <a:rPr lang="en-US" dirty="0"/>
            </a:br>
            <a:r>
              <a:rPr lang="en-US" dirty="0"/>
              <a:t>And art made tongue-tied by authority,</a:t>
            </a:r>
            <a:br>
              <a:rPr lang="en-US" dirty="0"/>
            </a:br>
            <a:r>
              <a:rPr lang="en-US" dirty="0"/>
              <a:t>And folly doctor-like controlling skill,</a:t>
            </a:r>
            <a:br>
              <a:rPr lang="en-US" dirty="0"/>
            </a:br>
            <a:r>
              <a:rPr lang="en-US" dirty="0"/>
              <a:t>And simple truth </a:t>
            </a:r>
            <a:r>
              <a:rPr lang="en-US" dirty="0" err="1"/>
              <a:t>miscall'd</a:t>
            </a:r>
            <a:r>
              <a:rPr lang="en-US" dirty="0"/>
              <a:t> simplicity,</a:t>
            </a:r>
            <a:br>
              <a:rPr lang="en-US" dirty="0"/>
            </a:br>
            <a:r>
              <a:rPr lang="en-US" dirty="0"/>
              <a:t>And captive good attending captain ill: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Tired with all these, from these would I be gone,</a:t>
            </a:r>
            <a:br>
              <a:rPr lang="en-US" dirty="0"/>
            </a:br>
            <a:r>
              <a:rPr lang="en-US" dirty="0"/>
              <a:t>Save that, to die, I leave my love alone.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2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66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618820"/>
              </p:ext>
            </p:extLst>
          </p:nvPr>
        </p:nvGraphicFramePr>
        <p:xfrm>
          <a:off x="539552" y="1412776"/>
          <a:ext cx="8280920" cy="527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40892"/>
                <a:gridCol w="4140028"/>
              </a:tblGrid>
              <a:tr h="4752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Tired with all these, for restful death I cry,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As, to behold desert a beggar born,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needy nothing </a:t>
                      </a:r>
                      <a:r>
                        <a:rPr lang="en-US" sz="1200" dirty="0" err="1">
                          <a:effectLst/>
                        </a:rPr>
                        <a:t>trimm'd</a:t>
                      </a:r>
                      <a:r>
                        <a:rPr lang="en-US" sz="1200" dirty="0">
                          <a:effectLst/>
                        </a:rPr>
                        <a:t> in jollity,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purest faith unhappily forsworn,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</a:t>
                      </a:r>
                      <a:r>
                        <a:rPr lang="en-US" sz="1200" dirty="0" err="1">
                          <a:effectLst/>
                        </a:rPr>
                        <a:t>guilded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honour</a:t>
                      </a:r>
                      <a:r>
                        <a:rPr lang="en-US" sz="1200" dirty="0">
                          <a:effectLst/>
                        </a:rPr>
                        <a:t> shamefully misplaced,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maiden virtue rudely </a:t>
                      </a:r>
                      <a:r>
                        <a:rPr lang="en-US" sz="1200" dirty="0" err="1">
                          <a:effectLst/>
                        </a:rPr>
                        <a:t>strumpeted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right perfection wrongfully disgraced,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strength by limping sway disabled,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art made tongue-tied by authority,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folly doctor-like controlling skill,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simple truth </a:t>
                      </a:r>
                      <a:r>
                        <a:rPr lang="en-US" sz="1200" dirty="0" err="1">
                          <a:effectLst/>
                        </a:rPr>
                        <a:t>miscall'd</a:t>
                      </a:r>
                      <a:r>
                        <a:rPr lang="en-US" sz="1200" dirty="0">
                          <a:effectLst/>
                        </a:rPr>
                        <a:t> simplicity,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And captive good attending captain ill: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Tired with all these, from these would I be gone,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Save that, to die, I leave my love alone.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Утомленный всем, я призываю </a:t>
                      </a:r>
                      <a:r>
                        <a:rPr lang="ru-RU" sz="1200" dirty="0" err="1">
                          <a:effectLst/>
                        </a:rPr>
                        <a:t>всеуспокаивающую</a:t>
                      </a:r>
                      <a:r>
                        <a:rPr lang="ru-RU" sz="1200" dirty="0">
                          <a:effectLst/>
                        </a:rPr>
                        <a:t> смерть (покой смерти),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Видя достоинство от рождения осужденным (обреченным) на нищету,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пустое ничтожество процветающим в веселье (блеске</a:t>
                      </a:r>
                      <a:r>
                        <a:rPr lang="ru-RU" sz="1200" dirty="0" smtClean="0">
                          <a:effectLst/>
                        </a:rPr>
                        <a:t>),</a:t>
                      </a: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 чистейшее  доверие  (веру)  злосчастно  (недостойно)   обманутым (одураченным),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позлащенные почести, позорно </a:t>
                      </a:r>
                      <a:r>
                        <a:rPr lang="ru-RU" sz="1200" dirty="0" smtClean="0">
                          <a:effectLst/>
                        </a:rPr>
                        <a:t>воздаваемые,</a:t>
                      </a: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девственную добродетель, жестоко поруганную (попранную),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 истинное  совершенство,  обидно  оскорбленное  (в  несправедливой опале),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силу, затираемую хромой (недостойной) властью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искусство, осужденное начальством (властями) на молчание,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глупость, наставительно (</a:t>
                      </a:r>
                      <a:r>
                        <a:rPr lang="ru-RU" sz="1200" dirty="0" err="1">
                          <a:effectLst/>
                        </a:rPr>
                        <a:t>докторально</a:t>
                      </a:r>
                      <a:r>
                        <a:rPr lang="ru-RU" sz="1200" dirty="0">
                          <a:effectLst/>
                        </a:rPr>
                        <a:t>) проверяющую знание,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простодушную (честную) правдивость, называемую глупостью,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порабощенное добро в услужении у победившего зла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Утомленный всем этим, я бы хотел избавиться (уйти) от 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Если бы, умирая, мне не пришлось оставить одиноким того, кого люблю (мою любовь)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46" marR="638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1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66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С.Я.Маршака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552268"/>
              </p:ext>
            </p:extLst>
          </p:nvPr>
        </p:nvGraphicFramePr>
        <p:xfrm>
          <a:off x="251520" y="1484784"/>
          <a:ext cx="8208911" cy="47525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48472"/>
                <a:gridCol w="3960439"/>
              </a:tblGrid>
              <a:tr h="4752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Tired with all these, for restful death I cry,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As, to behold desert a beggar born,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needy nothing </a:t>
                      </a:r>
                      <a:r>
                        <a:rPr lang="en-US" sz="1600" dirty="0" err="1">
                          <a:effectLst/>
                        </a:rPr>
                        <a:t>trimm'd</a:t>
                      </a:r>
                      <a:r>
                        <a:rPr lang="en-US" sz="1600" dirty="0">
                          <a:effectLst/>
                        </a:rPr>
                        <a:t> in jollity,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purest faith unhappily forsworn,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</a:t>
                      </a:r>
                      <a:r>
                        <a:rPr lang="en-US" sz="1600" dirty="0" err="1">
                          <a:effectLst/>
                        </a:rPr>
                        <a:t>guilded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honour</a:t>
                      </a:r>
                      <a:r>
                        <a:rPr lang="en-US" sz="1600" dirty="0">
                          <a:effectLst/>
                        </a:rPr>
                        <a:t> shamefully misplaced,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maiden virtue rudely </a:t>
                      </a:r>
                      <a:r>
                        <a:rPr lang="en-US" sz="1600" dirty="0" err="1">
                          <a:effectLst/>
                        </a:rPr>
                        <a:t>strumpeted</a:t>
                      </a:r>
                      <a:r>
                        <a:rPr lang="en-US" sz="1600" dirty="0">
                          <a:effectLst/>
                        </a:rPr>
                        <a:t>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right perfection wrongfully disgraced,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strength by limping sway disabled,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art made tongue-tied by authority,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folly doctor-like controlling skill,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simple truth </a:t>
                      </a:r>
                      <a:r>
                        <a:rPr lang="en-US" sz="1600" dirty="0" err="1">
                          <a:effectLst/>
                        </a:rPr>
                        <a:t>miscall'd</a:t>
                      </a:r>
                      <a:r>
                        <a:rPr lang="en-US" sz="1600" dirty="0">
                          <a:effectLst/>
                        </a:rPr>
                        <a:t> simplicity,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captive good attending captain ill: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Tired with all these, from these would I be gone,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Save that, to die, I leave my love alone.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Зову я смерть. Мне видеть невтерпеж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Достоинство, что просит подаянья,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Над простотой глумящуюся ложь,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Ничтожество в роскошном одеянье,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совершенству ложный приговор,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девственность, поруганную грубо,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неуместной почести позор,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мощь в плену у немощи беззубой,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прямоту, что глупостью слывет,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глупость в маске мудреца, пророка,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вдохновения зажатый рот,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праведность на службе у порока.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 мерзостно, что вижу я вокруг...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 как тебя покинуть, милый друг!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1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66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Б.Л.Пастернака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05109"/>
              </p:ext>
            </p:extLst>
          </p:nvPr>
        </p:nvGraphicFramePr>
        <p:xfrm>
          <a:off x="179512" y="1556792"/>
          <a:ext cx="8712968" cy="47525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56939"/>
                <a:gridCol w="4356029"/>
              </a:tblGrid>
              <a:tr h="4752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Tired with all these, for restful death I cry,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As, to behold desert a beggar born,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needy nothing </a:t>
                      </a:r>
                      <a:r>
                        <a:rPr lang="en-US" sz="1600" dirty="0" err="1">
                          <a:effectLst/>
                        </a:rPr>
                        <a:t>trimm'd</a:t>
                      </a:r>
                      <a:r>
                        <a:rPr lang="en-US" sz="1600" dirty="0">
                          <a:effectLst/>
                        </a:rPr>
                        <a:t> in jollity,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purest faith unhappily forsworn,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</a:t>
                      </a:r>
                      <a:r>
                        <a:rPr lang="en-US" sz="1600" dirty="0" err="1">
                          <a:effectLst/>
                        </a:rPr>
                        <a:t>guilded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honour</a:t>
                      </a:r>
                      <a:r>
                        <a:rPr lang="en-US" sz="1600" dirty="0">
                          <a:effectLst/>
                        </a:rPr>
                        <a:t> shamefully misplaced,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maiden virtue rudely </a:t>
                      </a:r>
                      <a:r>
                        <a:rPr lang="en-US" sz="1600" dirty="0" err="1">
                          <a:effectLst/>
                        </a:rPr>
                        <a:t>strumpeted</a:t>
                      </a:r>
                      <a:r>
                        <a:rPr lang="en-US" sz="1600" dirty="0">
                          <a:effectLst/>
                        </a:rPr>
                        <a:t>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right perfection wrongfully disgraced,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strength by limping sway disabled,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art made tongue-tied by authority,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folly doctor-like controlling skill,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simple truth </a:t>
                      </a:r>
                      <a:r>
                        <a:rPr lang="en-US" sz="1600" dirty="0" err="1">
                          <a:effectLst/>
                        </a:rPr>
                        <a:t>miscall'd</a:t>
                      </a:r>
                      <a:r>
                        <a:rPr lang="en-US" sz="1600" dirty="0">
                          <a:effectLst/>
                        </a:rPr>
                        <a:t> simplicity,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captive good attending captain ill: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Tired with all these, from these would I be gone,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Save that, to die, I leave my love alone.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Измучась</a:t>
                      </a:r>
                      <a:r>
                        <a:rPr lang="ru-RU" sz="1600" dirty="0" smtClean="0">
                          <a:effectLst/>
                        </a:rPr>
                        <a:t> всем, я умереть хочу.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Тоска смотреть, как мается бедняк,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как шутя живется богачу,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доверять, и попадать впросак,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наблюдать, как наглость лезет в свет,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честь девичья катится ко дну,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знать, что ходу совершенствам нет,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видеть мощь у немощи в плену,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вспоминать, что мысли замкнут рот,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разум сносит глупости хулу,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прямодушье простотой слывет,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доброта прислуживает злу.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Измучась</a:t>
                      </a:r>
                      <a:r>
                        <a:rPr lang="ru-RU" sz="1600" dirty="0" smtClean="0">
                          <a:effectLst/>
                        </a:rPr>
                        <a:t> всем, не стал бы жить и дня,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 другу трудно будет без меня.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Sonnet 66</a:t>
            </a:r>
            <a:br>
              <a:rPr lang="en-US" dirty="0" smtClean="0"/>
            </a:br>
            <a:r>
              <a:rPr lang="ru-RU" dirty="0" smtClean="0"/>
              <a:t>Перевод </a:t>
            </a:r>
            <a:r>
              <a:rPr lang="ru-RU" dirty="0" err="1" smtClean="0"/>
              <a:t>В.К.Житомирского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71414"/>
              </p:ext>
            </p:extLst>
          </p:nvPr>
        </p:nvGraphicFramePr>
        <p:xfrm>
          <a:off x="467544" y="1556792"/>
          <a:ext cx="8208911" cy="47525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0480"/>
                <a:gridCol w="3888431"/>
              </a:tblGrid>
              <a:tr h="4752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Tired with all these, for restful death I cry,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As, to behold desert a beggar born,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needy nothing </a:t>
                      </a:r>
                      <a:r>
                        <a:rPr lang="en-US" sz="1600" dirty="0" err="1">
                          <a:effectLst/>
                        </a:rPr>
                        <a:t>trimm'd</a:t>
                      </a:r>
                      <a:r>
                        <a:rPr lang="en-US" sz="1600" dirty="0">
                          <a:effectLst/>
                        </a:rPr>
                        <a:t> in jollity,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purest faith unhappily forsworn,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</a:t>
                      </a:r>
                      <a:r>
                        <a:rPr lang="en-US" sz="1600" dirty="0" err="1">
                          <a:effectLst/>
                        </a:rPr>
                        <a:t>guilded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honour</a:t>
                      </a:r>
                      <a:r>
                        <a:rPr lang="en-US" sz="1600" dirty="0">
                          <a:effectLst/>
                        </a:rPr>
                        <a:t> shamefully misplaced,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maiden virtue rudely </a:t>
                      </a:r>
                      <a:r>
                        <a:rPr lang="en-US" sz="1600" dirty="0" err="1">
                          <a:effectLst/>
                        </a:rPr>
                        <a:t>strumpeted</a:t>
                      </a:r>
                      <a:r>
                        <a:rPr lang="en-US" sz="1600" dirty="0">
                          <a:effectLst/>
                        </a:rPr>
                        <a:t>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right perfection wrongfully disgraced,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strength by limping sway disabled,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art made tongue-tied by authority,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folly doctor-like controlling skill,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simple truth </a:t>
                      </a:r>
                      <a:r>
                        <a:rPr lang="en-US" sz="1600" dirty="0" err="1">
                          <a:effectLst/>
                        </a:rPr>
                        <a:t>miscall'd</a:t>
                      </a:r>
                      <a:r>
                        <a:rPr lang="en-US" sz="1600" dirty="0">
                          <a:effectLst/>
                        </a:rPr>
                        <a:t> simplicity,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And captive good attending captain ill: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Tired with all these, from these would I be gone,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Save that, to die, I leave my love alone.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Противно всё, - как отдых смерть зову: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Что в нищете рождается достойный,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весело ничтожества живут,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веру чистую поганят преспокойно,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невпопад блеск чести золотой,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души девичью ломают силой,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совершенство мажут клеветой,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сила связана рукою хилой,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власть искусству завязала рот,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нагло разумом безумье правит,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простоватыми простых зовет,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 зло добром распоряжаться вправе,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Противно всё, за гробом манит даль,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Любимую оставить только жаль.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The earth like the waters bubbles hath</a:t>
            </a:r>
          </a:p>
          <a:p>
            <a:pPr marL="0" indent="0">
              <a:buNone/>
            </a:pPr>
            <a:r>
              <a:rPr lang="en-US" sz="3600" dirty="0"/>
              <a:t>And these were of them.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6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74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But be contented: when that fell arrest</a:t>
            </a:r>
            <a:br>
              <a:rPr lang="en-US" b="1" dirty="0"/>
            </a:br>
            <a:r>
              <a:rPr lang="en-US" b="1" dirty="0"/>
              <a:t>Without all bail shall carry me away,</a:t>
            </a:r>
            <a:br>
              <a:rPr lang="en-US" b="1" dirty="0"/>
            </a:br>
            <a:r>
              <a:rPr lang="en-US" b="1" dirty="0"/>
              <a:t>My life hath in this line some interest,</a:t>
            </a:r>
            <a:br>
              <a:rPr lang="en-US" b="1" dirty="0"/>
            </a:br>
            <a:r>
              <a:rPr lang="en-US" b="1" dirty="0"/>
              <a:t>Which for memorial still with thee shall stay.</a:t>
            </a:r>
            <a:br>
              <a:rPr lang="en-US" b="1" dirty="0"/>
            </a:br>
            <a:r>
              <a:rPr lang="en-US" b="1" dirty="0"/>
              <a:t>When thou </a:t>
            </a:r>
            <a:r>
              <a:rPr lang="en-US" b="1" dirty="0" err="1"/>
              <a:t>reviewest</a:t>
            </a:r>
            <a:r>
              <a:rPr lang="en-US" b="1" dirty="0"/>
              <a:t> this, thou dost review</a:t>
            </a:r>
            <a:br>
              <a:rPr lang="en-US" b="1" dirty="0"/>
            </a:br>
            <a:r>
              <a:rPr lang="en-US" b="1" dirty="0"/>
              <a:t>The very part was consecrate to thee:</a:t>
            </a:r>
            <a:br>
              <a:rPr lang="en-US" b="1" dirty="0"/>
            </a:br>
            <a:r>
              <a:rPr lang="en-US" b="1" dirty="0"/>
              <a:t>The earth can have but earth, which is his due;</a:t>
            </a:r>
            <a:br>
              <a:rPr lang="en-US" b="1" dirty="0"/>
            </a:br>
            <a:r>
              <a:rPr lang="en-US" b="1" dirty="0"/>
              <a:t>My spirit is </a:t>
            </a:r>
            <a:r>
              <a:rPr lang="en-US" b="1" dirty="0" err="1"/>
              <a:t>thine</a:t>
            </a:r>
            <a:r>
              <a:rPr lang="en-US" b="1" dirty="0"/>
              <a:t>, the better part of me:</a:t>
            </a:r>
            <a:br>
              <a:rPr lang="en-US" b="1" dirty="0"/>
            </a:br>
            <a:r>
              <a:rPr lang="en-US" b="1" dirty="0"/>
              <a:t>So then thou hast but lost the dregs of life,</a:t>
            </a:r>
            <a:br>
              <a:rPr lang="en-US" b="1" dirty="0"/>
            </a:br>
            <a:r>
              <a:rPr lang="en-US" b="1" dirty="0"/>
              <a:t>The prey of worms, my body being dead,</a:t>
            </a:r>
            <a:br>
              <a:rPr lang="en-US" b="1" dirty="0"/>
            </a:br>
            <a:r>
              <a:rPr lang="en-US" b="1" dirty="0"/>
              <a:t>The coward conquest of a wretch's knife,</a:t>
            </a:r>
            <a:br>
              <a:rPr lang="en-US" b="1" dirty="0"/>
            </a:br>
            <a:r>
              <a:rPr lang="en-US" b="1" dirty="0"/>
              <a:t>Too base of thee to be remembered.</a:t>
            </a:r>
            <a:br>
              <a:rPr lang="en-US" b="1" dirty="0"/>
            </a:br>
            <a:r>
              <a:rPr lang="en-US" b="1" dirty="0"/>
              <a:t>The worth of that is that which it contains,</a:t>
            </a:r>
            <a:br>
              <a:rPr lang="en-US" b="1" dirty="0"/>
            </a:br>
            <a:r>
              <a:rPr lang="en-US" b="1" dirty="0"/>
              <a:t>And that is this, and this with thee remains.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2125</Words>
  <Application>Microsoft Office PowerPoint</Application>
  <PresentationFormat>Экран (4:3)</PresentationFormat>
  <Paragraphs>328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William Shakespeare  (1564-1616) </vt:lpstr>
      <vt:lpstr>Презентация PowerPoint</vt:lpstr>
      <vt:lpstr>Sonnet 66</vt:lpstr>
      <vt:lpstr>Sonnet 66</vt:lpstr>
      <vt:lpstr>Sonnet 66 Перевод С.Я.Маршака</vt:lpstr>
      <vt:lpstr>Sonnet 66 Перевод Б.Л.Пастернака</vt:lpstr>
      <vt:lpstr>Sonnet 66 Перевод В.К.Житомирского</vt:lpstr>
      <vt:lpstr>Презентация PowerPoint</vt:lpstr>
      <vt:lpstr>Sonnet 74</vt:lpstr>
      <vt:lpstr>Sonnet 74 Перевод Б.Л.Пастернака</vt:lpstr>
      <vt:lpstr>Презентация PowerPoint</vt:lpstr>
      <vt:lpstr>Перевод Пастернака</vt:lpstr>
      <vt:lpstr>Sonnet 32</vt:lpstr>
      <vt:lpstr>Sonnet 32 Перевод В.К.Житомирского</vt:lpstr>
      <vt:lpstr>Презентация PowerPoint</vt:lpstr>
      <vt:lpstr>Перевод Б.Л.Пастернака</vt:lpstr>
      <vt:lpstr>Перевод А.Б.Сосинского</vt:lpstr>
      <vt:lpstr>Перевод Ю.С.Ильяшенко</vt:lpstr>
      <vt:lpstr>Sonnet 17</vt:lpstr>
      <vt:lpstr>Sonnet 17 Перевод В.Набокова</vt:lpstr>
      <vt:lpstr>Sonnet 17 Перевод Н.Гумилева</vt:lpstr>
      <vt:lpstr>Sonnet 17 Перевод В.К.Житомирского</vt:lpstr>
      <vt:lpstr>Sonnet 27</vt:lpstr>
      <vt:lpstr>Sonnet 27 Перевод В.Набокова</vt:lpstr>
      <vt:lpstr>Sonnet 52</vt:lpstr>
      <vt:lpstr>Sonnet 52 Перевод В.К.Житомирского</vt:lpstr>
      <vt:lpstr>Sonnet 73</vt:lpstr>
      <vt:lpstr>Sonnet 73 Перевод Б.Л.Пастернака</vt:lpstr>
      <vt:lpstr>Sonnet 73 Перевод В.К.Житомирского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  (1564-1616) </dc:title>
  <dc:creator>Tsfasman</dc:creator>
  <cp:lastModifiedBy>Tsfasman</cp:lastModifiedBy>
  <cp:revision>28</cp:revision>
  <dcterms:created xsi:type="dcterms:W3CDTF">2012-02-12T09:25:38Z</dcterms:created>
  <dcterms:modified xsi:type="dcterms:W3CDTF">2012-02-27T19:00:31Z</dcterms:modified>
</cp:coreProperties>
</file>